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 id="2147483986" r:id="rId2"/>
    <p:sldMasterId id="2147484004" r:id="rId3"/>
    <p:sldMasterId id="2147484022" r:id="rId4"/>
    <p:sldMasterId id="2147484040" r:id="rId5"/>
    <p:sldMasterId id="2147484058" r:id="rId6"/>
  </p:sldMasterIdLst>
  <p:notesMasterIdLst>
    <p:notesMasterId r:id="rId55"/>
  </p:notesMasterIdLst>
  <p:sldIdLst>
    <p:sldId id="256" r:id="rId7"/>
    <p:sldId id="276" r:id="rId8"/>
    <p:sldId id="277" r:id="rId9"/>
    <p:sldId id="278" r:id="rId10"/>
    <p:sldId id="325" r:id="rId11"/>
    <p:sldId id="326" r:id="rId12"/>
    <p:sldId id="327" r:id="rId13"/>
    <p:sldId id="286" r:id="rId14"/>
    <p:sldId id="290" r:id="rId15"/>
    <p:sldId id="292" r:id="rId16"/>
    <p:sldId id="293" r:id="rId17"/>
    <p:sldId id="295" r:id="rId18"/>
    <p:sldId id="294" r:id="rId19"/>
    <p:sldId id="291" r:id="rId20"/>
    <p:sldId id="285" r:id="rId21"/>
    <p:sldId id="289" r:id="rId22"/>
    <p:sldId id="329" r:id="rId23"/>
    <p:sldId id="328" r:id="rId24"/>
    <p:sldId id="298" r:id="rId25"/>
    <p:sldId id="299" r:id="rId26"/>
    <p:sldId id="267" r:id="rId27"/>
    <p:sldId id="315" r:id="rId28"/>
    <p:sldId id="316" r:id="rId29"/>
    <p:sldId id="317" r:id="rId30"/>
    <p:sldId id="261" r:id="rId31"/>
    <p:sldId id="284" r:id="rId32"/>
    <p:sldId id="302" r:id="rId33"/>
    <p:sldId id="314" r:id="rId34"/>
    <p:sldId id="303" r:id="rId35"/>
    <p:sldId id="304" r:id="rId36"/>
    <p:sldId id="305" r:id="rId37"/>
    <p:sldId id="306" r:id="rId38"/>
    <p:sldId id="307" r:id="rId39"/>
    <p:sldId id="308" r:id="rId40"/>
    <p:sldId id="309" r:id="rId41"/>
    <p:sldId id="310" r:id="rId42"/>
    <p:sldId id="311" r:id="rId43"/>
    <p:sldId id="312" r:id="rId44"/>
    <p:sldId id="313" r:id="rId45"/>
    <p:sldId id="300" r:id="rId46"/>
    <p:sldId id="319" r:id="rId47"/>
    <p:sldId id="318" r:id="rId48"/>
    <p:sldId id="320" r:id="rId49"/>
    <p:sldId id="321" r:id="rId50"/>
    <p:sldId id="322" r:id="rId51"/>
    <p:sldId id="323" r:id="rId52"/>
    <p:sldId id="324" r:id="rId53"/>
    <p:sldId id="264"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0B"/>
    <a:srgbClr val="FF6600"/>
    <a:srgbClr val="282915"/>
    <a:srgbClr val="01AF3B"/>
    <a:srgbClr val="AF0101"/>
    <a:srgbClr val="000066"/>
    <a:srgbClr val="AEFC46"/>
    <a:srgbClr val="C2505E"/>
    <a:srgbClr val="A0A9C4"/>
    <a:srgbClr val="99A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22" autoAdjust="0"/>
    <p:restoredTop sz="86353" autoAdjust="0"/>
  </p:normalViewPr>
  <p:slideViewPr>
    <p:cSldViewPr>
      <p:cViewPr>
        <p:scale>
          <a:sx n="126" d="100"/>
          <a:sy n="126" d="100"/>
        </p:scale>
        <p:origin x="-960"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F6F4A6E-2285-4CA6-B19B-A2BFD02C097A}" type="datetimeFigureOut">
              <a:rPr lang="en-US"/>
              <a:pPr>
                <a:defRPr/>
              </a:pPr>
              <a:t>8/1/2012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2E84FCC-0D56-4A2C-B4D3-981DB3809ACF}" type="slidenum">
              <a:rPr lang="en-US"/>
              <a:pPr>
                <a:defRPr/>
              </a:pPr>
              <a:t>‹#›</a:t>
            </a:fld>
            <a:endParaRPr lang="en-US"/>
          </a:p>
        </p:txBody>
      </p:sp>
    </p:spTree>
    <p:extLst>
      <p:ext uri="{BB962C8B-B14F-4D97-AF65-F5344CB8AC3E}">
        <p14:creationId xmlns:p14="http://schemas.microsoft.com/office/powerpoint/2010/main" val="504482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mn-lt"/>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mn-lt"/>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mn-lt"/>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E84FCC-0D56-4A2C-B4D3-981DB3809ACF}" type="slidenum">
              <a:rPr lang="en-US" smtClean="0"/>
              <a:pPr>
                <a:defRPr/>
              </a:pPr>
              <a:t>13</a:t>
            </a:fld>
            <a:endParaRPr lang="en-US"/>
          </a:p>
        </p:txBody>
      </p:sp>
    </p:spTree>
    <p:extLst>
      <p:ext uri="{BB962C8B-B14F-4D97-AF65-F5344CB8AC3E}">
        <p14:creationId xmlns:p14="http://schemas.microsoft.com/office/powerpoint/2010/main" val="33631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E84FCC-0D56-4A2C-B4D3-981DB3809ACF}" type="slidenum">
              <a:rPr lang="en-US" smtClean="0"/>
              <a:pPr>
                <a:defRPr/>
              </a:pPr>
              <a:t>43</a:t>
            </a:fld>
            <a:endParaRPr lang="en-US"/>
          </a:p>
        </p:txBody>
      </p:sp>
    </p:spTree>
    <p:extLst>
      <p:ext uri="{BB962C8B-B14F-4D97-AF65-F5344CB8AC3E}">
        <p14:creationId xmlns:p14="http://schemas.microsoft.com/office/powerpoint/2010/main" val="308403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E84FCC-0D56-4A2C-B4D3-981DB3809ACF}" type="slidenum">
              <a:rPr lang="en-US" smtClean="0"/>
              <a:pPr>
                <a:defRPr/>
              </a:pPr>
              <a:t>44</a:t>
            </a:fld>
            <a:endParaRPr lang="en-US"/>
          </a:p>
        </p:txBody>
      </p:sp>
    </p:spTree>
    <p:extLst>
      <p:ext uri="{BB962C8B-B14F-4D97-AF65-F5344CB8AC3E}">
        <p14:creationId xmlns:p14="http://schemas.microsoft.com/office/powerpoint/2010/main" val="308403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E84FCC-0D56-4A2C-B4D3-981DB3809ACF}" type="slidenum">
              <a:rPr lang="en-US" smtClean="0"/>
              <a:pPr>
                <a:defRPr/>
              </a:pPr>
              <a:t>45</a:t>
            </a:fld>
            <a:endParaRPr lang="en-US"/>
          </a:p>
        </p:txBody>
      </p:sp>
    </p:spTree>
    <p:extLst>
      <p:ext uri="{BB962C8B-B14F-4D97-AF65-F5344CB8AC3E}">
        <p14:creationId xmlns:p14="http://schemas.microsoft.com/office/powerpoint/2010/main" val="308403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E84FCC-0D56-4A2C-B4D3-981DB3809ACF}" type="slidenum">
              <a:rPr lang="en-US" smtClean="0"/>
              <a:pPr>
                <a:defRPr/>
              </a:pPr>
              <a:t>46</a:t>
            </a:fld>
            <a:endParaRPr lang="en-US"/>
          </a:p>
        </p:txBody>
      </p:sp>
    </p:spTree>
    <p:extLst>
      <p:ext uri="{BB962C8B-B14F-4D97-AF65-F5344CB8AC3E}">
        <p14:creationId xmlns:p14="http://schemas.microsoft.com/office/powerpoint/2010/main" val="308403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E84FCC-0D56-4A2C-B4D3-981DB3809ACF}" type="slidenum">
              <a:rPr lang="en-US" smtClean="0"/>
              <a:pPr>
                <a:defRPr/>
              </a:pPr>
              <a:t>47</a:t>
            </a:fld>
            <a:endParaRPr lang="en-US"/>
          </a:p>
        </p:txBody>
      </p:sp>
    </p:spTree>
    <p:extLst>
      <p:ext uri="{BB962C8B-B14F-4D97-AF65-F5344CB8AC3E}">
        <p14:creationId xmlns:p14="http://schemas.microsoft.com/office/powerpoint/2010/main" val="30840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963C49-6B82-4897-9C9A-5F34B117833C}" type="datetimeFigureOut">
              <a:rPr lang="en-US" smtClean="0"/>
              <a:pPr>
                <a:defRPr/>
              </a:pPr>
              <a:t>8/1/2012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ABA086E-1EC0-4B4B-BC2C-84A65CEC37B2}" type="slidenum">
              <a:rPr lang="en-US" smtClean="0"/>
              <a:pPr>
                <a:defRPr/>
              </a:pPr>
              <a:t>‹#›</a:t>
            </a:fld>
            <a:endParaRPr lang="en-US"/>
          </a:p>
        </p:txBody>
      </p:sp>
    </p:spTree>
    <p:extLst>
      <p:ext uri="{BB962C8B-B14F-4D97-AF65-F5344CB8AC3E}">
        <p14:creationId xmlns:p14="http://schemas.microsoft.com/office/powerpoint/2010/main" val="1724037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F15BF6C-E13D-4242-B459-2D9389DE9FA7}" type="datetimeFigureOut">
              <a:rPr lang="en-US" smtClean="0"/>
              <a:pPr>
                <a:defRPr/>
              </a:pPr>
              <a:t>8/1/2012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A3503D-85F4-47B4-A084-E63A364B1107}" type="slidenum">
              <a:rPr lang="en-US" smtClean="0"/>
              <a:pPr>
                <a:defRPr/>
              </a:pPr>
              <a:t>‹#›</a:t>
            </a:fld>
            <a:endParaRPr lang="en-US"/>
          </a:p>
        </p:txBody>
      </p:sp>
    </p:spTree>
    <p:extLst>
      <p:ext uri="{BB962C8B-B14F-4D97-AF65-F5344CB8AC3E}">
        <p14:creationId xmlns:p14="http://schemas.microsoft.com/office/powerpoint/2010/main" val="4075686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12144128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407655598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B9CD83-6C95-4209-BDA6-1D3B86066094}" type="datetimeFigureOut">
              <a:rPr lang="en-US" smtClean="0"/>
              <a:pPr>
                <a:defRPr/>
              </a:pPr>
              <a:t>8/1/2012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8EA281-6F12-442F-9732-453810631B09}" type="slidenum">
              <a:rPr lang="en-US" smtClean="0"/>
              <a:pPr>
                <a:defRPr/>
              </a:pPr>
              <a:t>‹#›</a:t>
            </a:fld>
            <a:endParaRPr lang="en-US"/>
          </a:p>
        </p:txBody>
      </p:sp>
    </p:spTree>
    <p:extLst>
      <p:ext uri="{BB962C8B-B14F-4D97-AF65-F5344CB8AC3E}">
        <p14:creationId xmlns:p14="http://schemas.microsoft.com/office/powerpoint/2010/main" val="138285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7A963C49-6B82-4897-9C9A-5F34B117833C}" type="datetimeFigureOut">
              <a:rPr lang="en-US" smtClean="0"/>
              <a:pPr>
                <a:defRPr/>
              </a:pPr>
              <a:t>8/1/2012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4E0F70D-30E2-4352-A728-AA46A8F3D78A}"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600" y="2630883"/>
            <a:ext cx="3886200" cy="30841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2504039"/>
            <a:ext cx="3992418" cy="3200400"/>
          </a:xfrm>
          <a:prstGeom prst="rect">
            <a:avLst/>
          </a:prstGeom>
        </p:spPr>
      </p:pic>
    </p:spTree>
    <p:extLst>
      <p:ext uri="{BB962C8B-B14F-4D97-AF65-F5344CB8AC3E}">
        <p14:creationId xmlns:p14="http://schemas.microsoft.com/office/powerpoint/2010/main" val="40756049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pPr>
                <a:defRPr/>
              </a:pPr>
              <a:t>8/1/2012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pPr>
                <a:defRPr/>
              </a:pPr>
              <a:t>‹#›</a:t>
            </a:fld>
            <a:endParaRPr lang="en-US"/>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5800" y="3810000"/>
            <a:ext cx="3031611" cy="194958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86400" y="4426904"/>
            <a:ext cx="3031611" cy="1356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67870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pPr>
                <a:defRPr/>
              </a:pPr>
              <a:t>8/1/2012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pPr>
                <a:defRPr/>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spTree>
    <p:extLst>
      <p:ext uri="{BB962C8B-B14F-4D97-AF65-F5344CB8AC3E}">
        <p14:creationId xmlns:p14="http://schemas.microsoft.com/office/powerpoint/2010/main" val="3902969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pPr>
                <a:defRPr/>
              </a:pPr>
              <a:t>8/1/2012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pPr>
                <a:defRPr/>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1610198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pPr>
                <a:defRPr/>
              </a:pPr>
              <a:t>8/1/2012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20437438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5572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2D89CD-08E9-466D-A553-79DA0F4C81D5}"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6FEC88A-EB75-4C31-9112-B6E536829D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5559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BECE77-C424-4981-9B01-045CA9B89AF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31A294C-8340-406D-8BB0-32DE62965BB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628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2D89CD-08E9-466D-A553-79DA0F4C81D5}" type="datetimeFigureOut">
              <a:rPr lang="en-US" smtClean="0"/>
              <a:pPr>
                <a:defRPr/>
              </a:pPr>
              <a:t>8/1/2012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FEC88A-EB75-4C31-9112-B6E536829DAD}" type="slidenum">
              <a:rPr lang="en-US" smtClean="0"/>
              <a:pPr>
                <a:defRPr/>
              </a:pPr>
              <a:t>‹#›</a:t>
            </a:fld>
            <a:endParaRPr lang="en-US"/>
          </a:p>
        </p:txBody>
      </p:sp>
    </p:spTree>
    <p:extLst>
      <p:ext uri="{BB962C8B-B14F-4D97-AF65-F5344CB8AC3E}">
        <p14:creationId xmlns:p14="http://schemas.microsoft.com/office/powerpoint/2010/main" val="1636759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613687-53FE-42E5-8401-805D89270BE6}"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1E484F3-8E64-4296-980E-7D66E4C5514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6891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A8D3C2B-2754-43E1-9D12-BA1E3D76055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338E4B-20AF-47BB-92F7-081715188C5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2610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C304FB4-5C4E-401F-BEAF-84757CA0F80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03AA552-11E8-45F3-B761-C2D84ED949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2903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A512AD-F8CA-4C78-B414-EE95D2D553D1}"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18C7483-D5E1-4E4D-A3AD-31B6E55FCB8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52342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F3D4F92-BF91-4615-BF6C-67060350DF6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73F6BD-42E7-4462-9A1C-9D704B2998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699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46BA78F-A3D2-4896-BABB-386359BA705E}"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BED783D-E5AA-4B73-9942-FE4C1D89B50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8161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F15BF6C-E13D-4242-B459-2D9389DE9FA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9A3503D-85F4-47B4-A084-E63A364B11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2809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B9CD83-6C95-4209-BDA6-1D3B8606609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8EA281-6F12-442F-9732-453810631B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2707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600" y="2630883"/>
            <a:ext cx="3886200" cy="30841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2504039"/>
            <a:ext cx="3992418" cy="3200400"/>
          </a:xfrm>
          <a:prstGeom prst="rect">
            <a:avLst/>
          </a:prstGeom>
        </p:spPr>
      </p:pic>
    </p:spTree>
    <p:extLst>
      <p:ext uri="{BB962C8B-B14F-4D97-AF65-F5344CB8AC3E}">
        <p14:creationId xmlns:p14="http://schemas.microsoft.com/office/powerpoint/2010/main" val="112500693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5800" y="3810000"/>
            <a:ext cx="3031611" cy="194958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86400" y="4426904"/>
            <a:ext cx="3031611" cy="1356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283962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BECE77-C424-4981-9B01-045CA9B89AF9}" type="datetimeFigureOut">
              <a:rPr lang="en-US" smtClean="0"/>
              <a:pPr>
                <a:defRPr/>
              </a:pPr>
              <a:t>8/1/2012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1A294C-8340-406D-8BB0-32DE62965BB0}" type="slidenum">
              <a:rPr lang="en-US" smtClean="0"/>
              <a:pPr>
                <a:defRPr/>
              </a:pPr>
              <a:t>‹#›</a:t>
            </a:fld>
            <a:endParaRPr lang="en-US"/>
          </a:p>
        </p:txBody>
      </p:sp>
    </p:spTree>
    <p:extLst>
      <p:ext uri="{BB962C8B-B14F-4D97-AF65-F5344CB8AC3E}">
        <p14:creationId xmlns:p14="http://schemas.microsoft.com/office/powerpoint/2010/main" val="119588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114800" y="1600200"/>
            <a:ext cx="3463129" cy="4429125"/>
          </a:xfrm>
          <a:prstGeom prst="rect">
            <a:avLst/>
          </a:prstGeom>
          <a:noFill/>
          <a:ln>
            <a:noFill/>
          </a:ln>
        </p:spPr>
      </p:pic>
    </p:spTree>
    <p:extLst>
      <p:ext uri="{BB962C8B-B14F-4D97-AF65-F5344CB8AC3E}">
        <p14:creationId xmlns:p14="http://schemas.microsoft.com/office/powerpoint/2010/main" val="77929680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spTree>
    <p:extLst>
      <p:ext uri="{BB962C8B-B14F-4D97-AF65-F5344CB8AC3E}">
        <p14:creationId xmlns:p14="http://schemas.microsoft.com/office/powerpoint/2010/main" val="1697507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444171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116270622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9500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2D89CD-08E9-466D-A553-79DA0F4C81D5}"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6FEC88A-EB75-4C31-9112-B6E536829D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7846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BECE77-C424-4981-9B01-045CA9B89AF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31A294C-8340-406D-8BB0-32DE62965BB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367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613687-53FE-42E5-8401-805D89270BE6}"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1E484F3-8E64-4296-980E-7D66E4C5514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7781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A8D3C2B-2754-43E1-9D12-BA1E3D76055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338E4B-20AF-47BB-92F7-081715188C5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5605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C304FB4-5C4E-401F-BEAF-84757CA0F80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03AA552-11E8-45F3-B761-C2D84ED949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801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613687-53FE-42E5-8401-805D89270BE6}" type="datetimeFigureOut">
              <a:rPr lang="en-US" smtClean="0"/>
              <a:pPr>
                <a:defRPr/>
              </a:pPr>
              <a:t>8/1/2012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E484F3-8E64-4296-980E-7D66E4C55140}" type="slidenum">
              <a:rPr lang="en-US" smtClean="0"/>
              <a:pPr>
                <a:defRPr/>
              </a:pPr>
              <a:t>‹#›</a:t>
            </a:fld>
            <a:endParaRPr lang="en-US"/>
          </a:p>
        </p:txBody>
      </p:sp>
    </p:spTree>
    <p:extLst>
      <p:ext uri="{BB962C8B-B14F-4D97-AF65-F5344CB8AC3E}">
        <p14:creationId xmlns:p14="http://schemas.microsoft.com/office/powerpoint/2010/main" val="19100427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A512AD-F8CA-4C78-B414-EE95D2D553D1}"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18C7483-D5E1-4E4D-A3AD-31B6E55FCB8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255426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F3D4F92-BF91-4615-BF6C-67060350DF6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73F6BD-42E7-4462-9A1C-9D704B2998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37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46BA78F-A3D2-4896-BABB-386359BA705E}"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BED783D-E5AA-4B73-9942-FE4C1D89B50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253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F15BF6C-E13D-4242-B459-2D9389DE9FA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9A3503D-85F4-47B4-A084-E63A364B11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6040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B9CD83-6C95-4209-BDA6-1D3B8606609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8EA281-6F12-442F-9732-453810631B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6722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600" y="2630883"/>
            <a:ext cx="3886200" cy="30841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2504039"/>
            <a:ext cx="3992418" cy="3200400"/>
          </a:xfrm>
          <a:prstGeom prst="rect">
            <a:avLst/>
          </a:prstGeom>
        </p:spPr>
      </p:pic>
    </p:spTree>
    <p:extLst>
      <p:ext uri="{BB962C8B-B14F-4D97-AF65-F5344CB8AC3E}">
        <p14:creationId xmlns:p14="http://schemas.microsoft.com/office/powerpoint/2010/main" val="169639541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5800" y="3810000"/>
            <a:ext cx="3031611" cy="194958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86400" y="4426904"/>
            <a:ext cx="3031611" cy="1356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018421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114800" y="1600200"/>
            <a:ext cx="3463129" cy="4429125"/>
          </a:xfrm>
          <a:prstGeom prst="rect">
            <a:avLst/>
          </a:prstGeom>
          <a:noFill/>
          <a:ln>
            <a:noFill/>
          </a:ln>
        </p:spPr>
      </p:pic>
    </p:spTree>
    <p:extLst>
      <p:ext uri="{BB962C8B-B14F-4D97-AF65-F5344CB8AC3E}">
        <p14:creationId xmlns:p14="http://schemas.microsoft.com/office/powerpoint/2010/main" val="255611622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spTree>
    <p:extLst>
      <p:ext uri="{BB962C8B-B14F-4D97-AF65-F5344CB8AC3E}">
        <p14:creationId xmlns:p14="http://schemas.microsoft.com/office/powerpoint/2010/main" val="2010712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2254943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A8D3C2B-2754-43E1-9D12-BA1E3D760557}" type="datetimeFigureOut">
              <a:rPr lang="en-US" smtClean="0"/>
              <a:pPr>
                <a:defRPr/>
              </a:pPr>
              <a:t>8/1/2012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3338E4B-20AF-47BB-92F7-081715188C51}" type="slidenum">
              <a:rPr lang="en-US" smtClean="0"/>
              <a:pPr>
                <a:defRPr/>
              </a:pPr>
              <a:t>‹#›</a:t>
            </a:fld>
            <a:endParaRPr lang="en-US"/>
          </a:p>
        </p:txBody>
      </p:sp>
    </p:spTree>
    <p:extLst>
      <p:ext uri="{BB962C8B-B14F-4D97-AF65-F5344CB8AC3E}">
        <p14:creationId xmlns:p14="http://schemas.microsoft.com/office/powerpoint/2010/main" val="4042653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37813560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5177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2D89CD-08E9-466D-A553-79DA0F4C81D5}"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6FEC88A-EB75-4C31-9112-B6E536829D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4280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BECE77-C424-4981-9B01-045CA9B89AF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31A294C-8340-406D-8BB0-32DE62965BB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3201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613687-53FE-42E5-8401-805D89270BE6}"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1E484F3-8E64-4296-980E-7D66E4C5514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597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A8D3C2B-2754-43E1-9D12-BA1E3D76055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338E4B-20AF-47BB-92F7-081715188C5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856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C304FB4-5C4E-401F-BEAF-84757CA0F80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03AA552-11E8-45F3-B761-C2D84ED949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5498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A512AD-F8CA-4C78-B414-EE95D2D553D1}"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18C7483-D5E1-4E4D-A3AD-31B6E55FCB8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380851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F3D4F92-BF91-4615-BF6C-67060350DF6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73F6BD-42E7-4462-9A1C-9D704B2998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5776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46BA78F-A3D2-4896-BABB-386359BA705E}"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BED783D-E5AA-4B73-9942-FE4C1D89B50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375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C304FB4-5C4E-401F-BEAF-84757CA0F804}" type="datetimeFigureOut">
              <a:rPr lang="en-US" smtClean="0"/>
              <a:pPr>
                <a:defRPr/>
              </a:pPr>
              <a:t>8/1/2012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03AA552-11E8-45F3-B761-C2D84ED949FC}" type="slidenum">
              <a:rPr lang="en-US" smtClean="0"/>
              <a:pPr>
                <a:defRPr/>
              </a:pPr>
              <a:t>‹#›</a:t>
            </a:fld>
            <a:endParaRPr lang="en-US"/>
          </a:p>
        </p:txBody>
      </p:sp>
    </p:spTree>
    <p:extLst>
      <p:ext uri="{BB962C8B-B14F-4D97-AF65-F5344CB8AC3E}">
        <p14:creationId xmlns:p14="http://schemas.microsoft.com/office/powerpoint/2010/main" val="1350854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F15BF6C-E13D-4242-B459-2D9389DE9FA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9A3503D-85F4-47B4-A084-E63A364B11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343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B9CD83-6C95-4209-BDA6-1D3B8606609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8EA281-6F12-442F-9732-453810631B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035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600" y="2630883"/>
            <a:ext cx="3886200" cy="30841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2504039"/>
            <a:ext cx="3992418" cy="3200400"/>
          </a:xfrm>
          <a:prstGeom prst="rect">
            <a:avLst/>
          </a:prstGeom>
        </p:spPr>
      </p:pic>
    </p:spTree>
    <p:extLst>
      <p:ext uri="{BB962C8B-B14F-4D97-AF65-F5344CB8AC3E}">
        <p14:creationId xmlns:p14="http://schemas.microsoft.com/office/powerpoint/2010/main" val="276506391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5800" y="3810000"/>
            <a:ext cx="3031611" cy="194958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86400" y="4426904"/>
            <a:ext cx="3031611" cy="1356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5190306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114800" y="1600200"/>
            <a:ext cx="3463129" cy="4429125"/>
          </a:xfrm>
          <a:prstGeom prst="rect">
            <a:avLst/>
          </a:prstGeom>
          <a:noFill/>
          <a:ln>
            <a:noFill/>
          </a:ln>
        </p:spPr>
      </p:pic>
    </p:spTree>
    <p:extLst>
      <p:ext uri="{BB962C8B-B14F-4D97-AF65-F5344CB8AC3E}">
        <p14:creationId xmlns:p14="http://schemas.microsoft.com/office/powerpoint/2010/main" val="6409768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spTree>
    <p:extLst>
      <p:ext uri="{BB962C8B-B14F-4D97-AF65-F5344CB8AC3E}">
        <p14:creationId xmlns:p14="http://schemas.microsoft.com/office/powerpoint/2010/main" val="1417055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483900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379727777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2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2D89CD-08E9-466D-A553-79DA0F4C81D5}"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6FEC88A-EB75-4C31-9112-B6E536829D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615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A512AD-F8CA-4C78-B414-EE95D2D553D1}" type="datetimeFigureOut">
              <a:rPr lang="en-US" smtClean="0"/>
              <a:pPr>
                <a:defRPr/>
              </a:pPr>
              <a:t>8/1/2012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lvl1pPr>
              <a:defRPr>
                <a:solidFill>
                  <a:srgbClr val="C00000"/>
                </a:solidFill>
              </a:defRPr>
            </a:lvl1pPr>
          </a:lstStyle>
          <a:p>
            <a:pPr>
              <a:defRPr/>
            </a:pPr>
            <a:fld id="{418C7483-D5E1-4E4D-A3AD-31B6E55FCB89}" type="slidenum">
              <a:rPr lang="en-US" smtClean="0"/>
              <a:pPr>
                <a:defRPr/>
              </a:pPr>
              <a:t>‹#›</a:t>
            </a:fld>
            <a:endParaRPr lang="en-US" dirty="0"/>
          </a:p>
        </p:txBody>
      </p:sp>
    </p:spTree>
    <p:extLst>
      <p:ext uri="{BB962C8B-B14F-4D97-AF65-F5344CB8AC3E}">
        <p14:creationId xmlns:p14="http://schemas.microsoft.com/office/powerpoint/2010/main" val="25211497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BECE77-C424-4981-9B01-045CA9B89AF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31A294C-8340-406D-8BB0-32DE62965BB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9277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613687-53FE-42E5-8401-805D89270BE6}"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1E484F3-8E64-4296-980E-7D66E4C5514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33219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A8D3C2B-2754-43E1-9D12-BA1E3D76055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338E4B-20AF-47BB-92F7-081715188C5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9455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C304FB4-5C4E-401F-BEAF-84757CA0F80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03AA552-11E8-45F3-B761-C2D84ED949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56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A512AD-F8CA-4C78-B414-EE95D2D553D1}"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18C7483-D5E1-4E4D-A3AD-31B6E55FCB8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30400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F3D4F92-BF91-4615-BF6C-67060350DF6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73F6BD-42E7-4462-9A1C-9D704B2998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1818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46BA78F-A3D2-4896-BABB-386359BA705E}"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BED783D-E5AA-4B73-9942-FE4C1D89B50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1270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F15BF6C-E13D-4242-B459-2D9389DE9FA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9A3503D-85F4-47B4-A084-E63A364B11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89561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B9CD83-6C95-4209-BDA6-1D3B8606609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8EA281-6F12-442F-9732-453810631B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790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600" y="2630883"/>
            <a:ext cx="3886200" cy="30841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2504039"/>
            <a:ext cx="3992418" cy="3200400"/>
          </a:xfrm>
          <a:prstGeom prst="rect">
            <a:avLst/>
          </a:prstGeom>
        </p:spPr>
      </p:pic>
    </p:spTree>
    <p:extLst>
      <p:ext uri="{BB962C8B-B14F-4D97-AF65-F5344CB8AC3E}">
        <p14:creationId xmlns:p14="http://schemas.microsoft.com/office/powerpoint/2010/main" val="3775449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F3D4F92-BF91-4615-BF6C-67060350DF69}" type="datetimeFigureOut">
              <a:rPr lang="en-US" smtClean="0"/>
              <a:pPr>
                <a:defRPr/>
              </a:pPr>
              <a:t>8/1/2012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73F6BD-42E7-4462-9A1C-9D704B2998A4}" type="slidenum">
              <a:rPr lang="en-US" smtClean="0"/>
              <a:pPr>
                <a:defRPr/>
              </a:pPr>
              <a:t>‹#›</a:t>
            </a:fld>
            <a:endParaRPr lang="en-US"/>
          </a:p>
        </p:txBody>
      </p:sp>
    </p:spTree>
    <p:extLst>
      <p:ext uri="{BB962C8B-B14F-4D97-AF65-F5344CB8AC3E}">
        <p14:creationId xmlns:p14="http://schemas.microsoft.com/office/powerpoint/2010/main" val="1148877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5800" y="3810000"/>
            <a:ext cx="3031611" cy="194958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86400" y="4426904"/>
            <a:ext cx="3031611" cy="1356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2101719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114800" y="1600200"/>
            <a:ext cx="3463129" cy="4429125"/>
          </a:xfrm>
          <a:prstGeom prst="rect">
            <a:avLst/>
          </a:prstGeom>
          <a:noFill/>
          <a:ln>
            <a:noFill/>
          </a:ln>
        </p:spPr>
      </p:pic>
    </p:spTree>
    <p:extLst>
      <p:ext uri="{BB962C8B-B14F-4D97-AF65-F5344CB8AC3E}">
        <p14:creationId xmlns:p14="http://schemas.microsoft.com/office/powerpoint/2010/main" val="237525630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spTree>
    <p:extLst>
      <p:ext uri="{BB962C8B-B14F-4D97-AF65-F5344CB8AC3E}">
        <p14:creationId xmlns:p14="http://schemas.microsoft.com/office/powerpoint/2010/main" val="35091987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dirty="0">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3684001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917" y="2380065"/>
            <a:ext cx="2582346" cy="2221599"/>
          </a:xfrm>
          <a:prstGeom prst="rect">
            <a:avLst/>
          </a:prstGeom>
        </p:spPr>
      </p:pic>
    </p:spTree>
    <p:extLst>
      <p:ext uri="{BB962C8B-B14F-4D97-AF65-F5344CB8AC3E}">
        <p14:creationId xmlns:p14="http://schemas.microsoft.com/office/powerpoint/2010/main" val="141834065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76464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2D89CD-08E9-466D-A553-79DA0F4C81D5}"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6FEC88A-EB75-4C31-9112-B6E536829DA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5168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ABECE77-C424-4981-9B01-045CA9B89AF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31A294C-8340-406D-8BB0-32DE62965BB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0749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A613687-53FE-42E5-8401-805D89270BE6}"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1E484F3-8E64-4296-980E-7D66E4C5514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83898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AA8D3C2B-2754-43E1-9D12-BA1E3D76055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3338E4B-20AF-47BB-92F7-081715188C5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3244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46BA78F-A3D2-4896-BABB-386359BA705E}" type="datetimeFigureOut">
              <a:rPr lang="en-US" smtClean="0"/>
              <a:pPr>
                <a:defRPr/>
              </a:pPr>
              <a:t>8/1/2012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BED783D-E5AA-4B73-9942-FE4C1D89B50B}" type="slidenum">
              <a:rPr lang="en-US" smtClean="0"/>
              <a:pPr>
                <a:defRPr/>
              </a:pPr>
              <a:t>‹#›</a:t>
            </a:fld>
            <a:endParaRPr lang="en-US"/>
          </a:p>
        </p:txBody>
      </p:sp>
    </p:spTree>
    <p:extLst>
      <p:ext uri="{BB962C8B-B14F-4D97-AF65-F5344CB8AC3E}">
        <p14:creationId xmlns:p14="http://schemas.microsoft.com/office/powerpoint/2010/main" val="13999620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BC304FB4-5C4E-401F-BEAF-84757CA0F80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03AA552-11E8-45F3-B761-C2D84ED949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82813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A512AD-F8CA-4C78-B414-EE95D2D553D1}"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18C7483-D5E1-4E4D-A3AD-31B6E55FCB8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4353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F3D4F92-BF91-4615-BF6C-67060350DF69}"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573F6BD-42E7-4462-9A1C-9D704B2998A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9015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46BA78F-A3D2-4896-BABB-386359BA705E}"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BED783D-E5AA-4B73-9942-FE4C1D89B50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66028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F15BF6C-E13D-4242-B459-2D9389DE9FA7}"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9A3503D-85F4-47B4-A084-E63A364B11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40121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8B9CD83-6C95-4209-BDA6-1D3B86066094}"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28EA281-6F12-442F-9732-453810631B0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6593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00600" y="2630883"/>
            <a:ext cx="3886200" cy="308411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1" y="2504039"/>
            <a:ext cx="3992418" cy="3200400"/>
          </a:xfrm>
          <a:prstGeom prst="rect">
            <a:avLst/>
          </a:prstGeom>
        </p:spPr>
      </p:pic>
    </p:spTree>
    <p:extLst>
      <p:ext uri="{BB962C8B-B14F-4D97-AF65-F5344CB8AC3E}">
        <p14:creationId xmlns:p14="http://schemas.microsoft.com/office/powerpoint/2010/main" val="3826710827"/>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85800" y="3810000"/>
            <a:ext cx="3031611" cy="194958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486400" y="4426904"/>
            <a:ext cx="3031611" cy="135682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3306283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114800" y="1600200"/>
            <a:ext cx="3463129" cy="4429125"/>
          </a:xfrm>
          <a:prstGeom prst="rect">
            <a:avLst/>
          </a:prstGeom>
          <a:noFill/>
          <a:ln>
            <a:noFill/>
          </a:ln>
        </p:spPr>
      </p:pic>
    </p:spTree>
    <p:extLst>
      <p:ext uri="{BB962C8B-B14F-4D97-AF65-F5344CB8AC3E}">
        <p14:creationId xmlns:p14="http://schemas.microsoft.com/office/powerpoint/2010/main" val="229455067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381000"/>
            <a:ext cx="2632063" cy="1860956"/>
          </a:xfrm>
          <a:prstGeom prst="rect">
            <a:avLst/>
          </a:prstGeom>
        </p:spPr>
      </p:pic>
    </p:spTree>
    <p:extLst>
      <p:ext uri="{BB962C8B-B14F-4D97-AF65-F5344CB8AC3E}">
        <p14:creationId xmlns:p14="http://schemas.microsoft.com/office/powerpoint/2010/main" val="1300210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963C49-6B82-4897-9C9A-5F34B117833C}" type="datetimeFigureOut">
              <a:rPr lang="en-US" smtClean="0"/>
              <a:pPr>
                <a:defRPr/>
              </a:pPr>
              <a:t>8/1/2012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70000B"/>
                </a:solidFill>
              </a:defRPr>
            </a:lvl1pPr>
          </a:lstStyle>
          <a:p>
            <a:pPr>
              <a:defRPr/>
            </a:pPr>
            <a:fld id="{7998791C-0DE2-4F22-894C-BC969F2E845E}" type="slidenum">
              <a:rPr lang="en-US" smtClean="0"/>
              <a:t>‹#›</a:t>
            </a:fld>
            <a:endParaRPr lang="en-US" dirty="0"/>
          </a:p>
        </p:txBody>
      </p:sp>
    </p:spTree>
    <p:extLst>
      <p:ext uri="{BB962C8B-B14F-4D97-AF65-F5344CB8AC3E}">
        <p14:creationId xmlns:p14="http://schemas.microsoft.com/office/powerpoint/2010/main" val="4230982568"/>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5" r:id="rId13"/>
    <p:sldLayoutId id="2147483968" r:id="rId14"/>
    <p:sldLayoutId id="2147483966" r:id="rId15"/>
    <p:sldLayoutId id="2147483967"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0475399"/>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407240"/>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603223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326881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963C49-6B82-4897-9C9A-5F34B117833C}" type="datetimeFigureOut">
              <a:rPr lang="en-US" smtClean="0">
                <a:solidFill>
                  <a:prstClr val="black">
                    <a:tint val="75000"/>
                  </a:prstClr>
                </a:solidFill>
              </a:rPr>
              <a:pPr>
                <a:defRPr/>
              </a:pPr>
              <a:t>8/1/2012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ABA086E-1EC0-4B4B-BC2C-84A65CEC37B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1971885"/>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gif"/><Relationship Id="rId7"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2.xml"/><Relationship Id="rId6" Type="http://schemas.openxmlformats.org/officeDocument/2006/relationships/image" Target="../media/image17.gif"/><Relationship Id="rId5" Type="http://schemas.microsoft.com/office/2007/relationships/hdphoto" Target="../media/hdphoto5.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7.jpeg"/><Relationship Id="rId3" Type="http://schemas.openxmlformats.org/officeDocument/2006/relationships/image" Target="../media/image10.gif"/><Relationship Id="rId21" Type="http://schemas.microsoft.com/office/2007/relationships/hdphoto" Target="../media/hdphoto10.wdp"/><Relationship Id="rId7" Type="http://schemas.microsoft.com/office/2007/relationships/hdphoto" Target="../media/hdphoto6.wdp"/><Relationship Id="rId12" Type="http://schemas.openxmlformats.org/officeDocument/2006/relationships/image" Target="../media/image22.gif"/><Relationship Id="rId17" Type="http://schemas.openxmlformats.org/officeDocument/2006/relationships/image" Target="../media/image26.gif"/><Relationship Id="rId2" Type="http://schemas.openxmlformats.org/officeDocument/2006/relationships/notesSlide" Target="../notesSlides/notesSlide1.xml"/><Relationship Id="rId16" Type="http://schemas.openxmlformats.org/officeDocument/2006/relationships/image" Target="../media/image25.gif"/><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8.wdp"/><Relationship Id="rId5" Type="http://schemas.openxmlformats.org/officeDocument/2006/relationships/image" Target="../media/image18.gif"/><Relationship Id="rId15" Type="http://schemas.openxmlformats.org/officeDocument/2006/relationships/image" Target="../media/image24.gif"/><Relationship Id="rId10" Type="http://schemas.openxmlformats.org/officeDocument/2006/relationships/image" Target="../media/image21.png"/><Relationship Id="rId19" Type="http://schemas.openxmlformats.org/officeDocument/2006/relationships/image" Target="../media/image13.gif"/><Relationship Id="rId4" Type="http://schemas.openxmlformats.org/officeDocument/2006/relationships/image" Target="../media/image11.gif"/><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6.png"/><Relationship Id="rId18" Type="http://schemas.openxmlformats.org/officeDocument/2006/relationships/image" Target="../media/image38.gif"/><Relationship Id="rId3" Type="http://schemas.openxmlformats.org/officeDocument/2006/relationships/image" Target="../media/image31.gif"/><Relationship Id="rId21"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13.wdp"/><Relationship Id="rId17" Type="http://schemas.openxmlformats.org/officeDocument/2006/relationships/image" Target="../media/image37.gif"/><Relationship Id="rId2" Type="http://schemas.openxmlformats.org/officeDocument/2006/relationships/image" Target="../media/image30.gif"/><Relationship Id="rId16" Type="http://schemas.microsoft.com/office/2007/relationships/hdphoto" Target="../media/hdphoto9.wdp"/><Relationship Id="rId20" Type="http://schemas.openxmlformats.org/officeDocument/2006/relationships/image" Target="../media/image40.gif"/><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image" Target="../media/image35.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2.wdp"/><Relationship Id="rId19" Type="http://schemas.openxmlformats.org/officeDocument/2006/relationships/image" Target="../media/image39.gif"/><Relationship Id="rId4" Type="http://schemas.openxmlformats.org/officeDocument/2006/relationships/image" Target="../media/image32.gif"/><Relationship Id="rId9" Type="http://schemas.openxmlformats.org/officeDocument/2006/relationships/image" Target="../media/image34.png"/><Relationship Id="rId14" Type="http://schemas.microsoft.com/office/2007/relationships/hdphoto" Target="../media/hdphoto14.wdp"/></Relationships>
</file>

<file path=ppt/slides/_rels/slide15.xml.rels><?xml version="1.0" encoding="UTF-8" standalone="yes"?>
<Relationships xmlns="http://schemas.openxmlformats.org/package/2006/relationships"><Relationship Id="rId8" Type="http://schemas.openxmlformats.org/officeDocument/2006/relationships/image" Target="../media/image38.gif"/><Relationship Id="rId13" Type="http://schemas.microsoft.com/office/2007/relationships/hdphoto" Target="../media/hdphoto6.wdp"/><Relationship Id="rId18" Type="http://schemas.openxmlformats.org/officeDocument/2006/relationships/image" Target="../media/image35.png"/><Relationship Id="rId3" Type="http://schemas.openxmlformats.org/officeDocument/2006/relationships/image" Target="../media/image41.gif"/><Relationship Id="rId21" Type="http://schemas.microsoft.com/office/2007/relationships/hdphoto" Target="../media/hdphoto14.wdp"/><Relationship Id="rId7" Type="http://schemas.openxmlformats.org/officeDocument/2006/relationships/image" Target="../media/image37.gif"/><Relationship Id="rId12" Type="http://schemas.openxmlformats.org/officeDocument/2006/relationships/image" Target="../media/image19.png"/><Relationship Id="rId17" Type="http://schemas.microsoft.com/office/2007/relationships/hdphoto" Target="../media/hdphoto12.wdp"/><Relationship Id="rId2" Type="http://schemas.openxmlformats.org/officeDocument/2006/relationships/image" Target="../media/image10.gif"/><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6.xml"/><Relationship Id="rId6" Type="http://schemas.microsoft.com/office/2007/relationships/hdphoto" Target="../media/hdphoto9.wdp"/><Relationship Id="rId11" Type="http://schemas.openxmlformats.org/officeDocument/2006/relationships/image" Target="../media/image43.gif"/><Relationship Id="rId5" Type="http://schemas.openxmlformats.org/officeDocument/2006/relationships/image" Target="../media/image23.png"/><Relationship Id="rId15" Type="http://schemas.microsoft.com/office/2007/relationships/hdphoto" Target="../media/hdphoto11.wdp"/><Relationship Id="rId10" Type="http://schemas.openxmlformats.org/officeDocument/2006/relationships/image" Target="../media/image40.gif"/><Relationship Id="rId19" Type="http://schemas.microsoft.com/office/2007/relationships/hdphoto" Target="../media/hdphoto13.wdp"/><Relationship Id="rId4" Type="http://schemas.openxmlformats.org/officeDocument/2006/relationships/image" Target="../media/image42.gif"/><Relationship Id="rId9" Type="http://schemas.openxmlformats.org/officeDocument/2006/relationships/image" Target="../media/image39.gif"/><Relationship Id="rId14" Type="http://schemas.openxmlformats.org/officeDocument/2006/relationships/image" Target="../media/image33.png"/><Relationship Id="rId22"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37.gif"/><Relationship Id="rId18" Type="http://schemas.openxmlformats.org/officeDocument/2006/relationships/image" Target="../media/image33.png"/><Relationship Id="rId26" Type="http://schemas.openxmlformats.org/officeDocument/2006/relationships/image" Target="../media/image29.png"/><Relationship Id="rId3" Type="http://schemas.openxmlformats.org/officeDocument/2006/relationships/image" Target="../media/image44.gif"/><Relationship Id="rId21" Type="http://schemas.microsoft.com/office/2007/relationships/hdphoto" Target="../media/hdphoto12.wdp"/><Relationship Id="rId7" Type="http://schemas.openxmlformats.org/officeDocument/2006/relationships/image" Target="../media/image46.gif"/><Relationship Id="rId12" Type="http://schemas.microsoft.com/office/2007/relationships/hdphoto" Target="../media/hdphoto9.wdp"/><Relationship Id="rId17" Type="http://schemas.microsoft.com/office/2007/relationships/hdphoto" Target="../media/hdphoto6.wdp"/><Relationship Id="rId25" Type="http://schemas.microsoft.com/office/2007/relationships/hdphoto" Target="../media/hdphoto14.wdp"/><Relationship Id="rId2" Type="http://schemas.openxmlformats.org/officeDocument/2006/relationships/image" Target="../media/image30.gif"/><Relationship Id="rId16" Type="http://schemas.openxmlformats.org/officeDocument/2006/relationships/image" Target="../media/image48.png"/><Relationship Id="rId20"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40.gif"/><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45.gif"/><Relationship Id="rId15" Type="http://schemas.openxmlformats.org/officeDocument/2006/relationships/image" Target="../media/image39.gif"/><Relationship Id="rId23" Type="http://schemas.microsoft.com/office/2007/relationships/hdphoto" Target="../media/hdphoto13.wdp"/><Relationship Id="rId10" Type="http://schemas.openxmlformats.org/officeDocument/2006/relationships/image" Target="../media/image17.gif"/><Relationship Id="rId19" Type="http://schemas.microsoft.com/office/2007/relationships/hdphoto" Target="../media/hdphoto11.wdp"/><Relationship Id="rId4" Type="http://schemas.openxmlformats.org/officeDocument/2006/relationships/image" Target="../media/image32.gif"/><Relationship Id="rId9" Type="http://schemas.openxmlformats.org/officeDocument/2006/relationships/image" Target="../media/image47.gif"/><Relationship Id="rId14" Type="http://schemas.openxmlformats.org/officeDocument/2006/relationships/image" Target="../media/image38.gif"/><Relationship Id="rId22"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8.png"/><Relationship Id="rId18" Type="http://schemas.microsoft.com/office/2007/relationships/hdphoto" Target="../media/hdphoto17.wdp"/><Relationship Id="rId26" Type="http://schemas.microsoft.com/office/2007/relationships/hdphoto" Target="../media/hdphoto20.wdp"/><Relationship Id="rId3" Type="http://schemas.openxmlformats.org/officeDocument/2006/relationships/image" Target="../media/image44.gif"/><Relationship Id="rId21" Type="http://schemas.openxmlformats.org/officeDocument/2006/relationships/image" Target="../media/image53.png"/><Relationship Id="rId7" Type="http://schemas.openxmlformats.org/officeDocument/2006/relationships/image" Target="../media/image40.gif"/><Relationship Id="rId12" Type="http://schemas.openxmlformats.org/officeDocument/2006/relationships/image" Target="../media/image39.gif"/><Relationship Id="rId17" Type="http://schemas.openxmlformats.org/officeDocument/2006/relationships/image" Target="../media/image51.png"/><Relationship Id="rId25" Type="http://schemas.openxmlformats.org/officeDocument/2006/relationships/image" Target="../media/image55.png"/><Relationship Id="rId2" Type="http://schemas.openxmlformats.org/officeDocument/2006/relationships/image" Target="../media/image30.gif"/><Relationship Id="rId16" Type="http://schemas.microsoft.com/office/2007/relationships/hdphoto" Target="../media/hdphoto16.wdp"/><Relationship Id="rId20" Type="http://schemas.microsoft.com/office/2007/relationships/hdphoto" Target="../media/hdphoto18.wdp"/><Relationship Id="rId29" Type="http://schemas.openxmlformats.org/officeDocument/2006/relationships/image" Target="../media/image17.gif"/><Relationship Id="rId1" Type="http://schemas.openxmlformats.org/officeDocument/2006/relationships/slideLayout" Target="../slideLayouts/slideLayout91.xml"/><Relationship Id="rId6" Type="http://schemas.microsoft.com/office/2007/relationships/hdphoto" Target="../media/hdphoto15.wdp"/><Relationship Id="rId11" Type="http://schemas.openxmlformats.org/officeDocument/2006/relationships/image" Target="../media/image38.gif"/><Relationship Id="rId24" Type="http://schemas.openxmlformats.org/officeDocument/2006/relationships/image" Target="../media/image54.gif"/><Relationship Id="rId5" Type="http://schemas.openxmlformats.org/officeDocument/2006/relationships/image" Target="../media/image49.png"/><Relationship Id="rId15" Type="http://schemas.openxmlformats.org/officeDocument/2006/relationships/image" Target="../media/image50.png"/><Relationship Id="rId23" Type="http://schemas.openxmlformats.org/officeDocument/2006/relationships/image" Target="../media/image46.gif"/><Relationship Id="rId28" Type="http://schemas.openxmlformats.org/officeDocument/2006/relationships/image" Target="../media/image47.gif"/><Relationship Id="rId10" Type="http://schemas.openxmlformats.org/officeDocument/2006/relationships/image" Target="../media/image37.gif"/><Relationship Id="rId19" Type="http://schemas.openxmlformats.org/officeDocument/2006/relationships/image" Target="../media/image52.png"/><Relationship Id="rId4" Type="http://schemas.openxmlformats.org/officeDocument/2006/relationships/image" Target="../media/image32.gif"/><Relationship Id="rId9" Type="http://schemas.microsoft.com/office/2007/relationships/hdphoto" Target="../media/hdphoto9.wdp"/><Relationship Id="rId14" Type="http://schemas.microsoft.com/office/2007/relationships/hdphoto" Target="../media/hdphoto6.wdp"/><Relationship Id="rId22" Type="http://schemas.microsoft.com/office/2007/relationships/hdphoto" Target="../media/hdphoto19.wdp"/><Relationship Id="rId27" Type="http://schemas.openxmlformats.org/officeDocument/2006/relationships/image" Target="../media/image15.gif"/><Relationship Id="rId30"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50.png"/><Relationship Id="rId18" Type="http://schemas.microsoft.com/office/2007/relationships/hdphoto" Target="../media/hdphoto18.wdp"/><Relationship Id="rId26" Type="http://schemas.openxmlformats.org/officeDocument/2006/relationships/image" Target="../media/image55.png"/><Relationship Id="rId3" Type="http://schemas.openxmlformats.org/officeDocument/2006/relationships/image" Target="../media/image44.gif"/><Relationship Id="rId21" Type="http://schemas.openxmlformats.org/officeDocument/2006/relationships/image" Target="../media/image49.png"/><Relationship Id="rId7" Type="http://schemas.openxmlformats.org/officeDocument/2006/relationships/image" Target="../media/image37.gif"/><Relationship Id="rId12" Type="http://schemas.microsoft.com/office/2007/relationships/hdphoto" Target="../media/hdphoto6.wdp"/><Relationship Id="rId17" Type="http://schemas.openxmlformats.org/officeDocument/2006/relationships/image" Target="../media/image52.png"/><Relationship Id="rId25" Type="http://schemas.openxmlformats.org/officeDocument/2006/relationships/image" Target="../media/image54.gif"/><Relationship Id="rId2" Type="http://schemas.openxmlformats.org/officeDocument/2006/relationships/image" Target="../media/image30.gif"/><Relationship Id="rId16" Type="http://schemas.microsoft.com/office/2007/relationships/hdphoto" Target="../media/hdphoto17.wdp"/><Relationship Id="rId20" Type="http://schemas.microsoft.com/office/2007/relationships/hdphoto" Target="../media/hdphoto19.wdp"/><Relationship Id="rId29" Type="http://schemas.openxmlformats.org/officeDocument/2006/relationships/image" Target="../media/image47.gif"/><Relationship Id="rId1" Type="http://schemas.openxmlformats.org/officeDocument/2006/relationships/slideLayout" Target="../slideLayouts/slideLayout74.xml"/><Relationship Id="rId6" Type="http://schemas.microsoft.com/office/2007/relationships/hdphoto" Target="../media/hdphoto9.wdp"/><Relationship Id="rId11" Type="http://schemas.openxmlformats.org/officeDocument/2006/relationships/image" Target="../media/image48.png"/><Relationship Id="rId24" Type="http://schemas.openxmlformats.org/officeDocument/2006/relationships/image" Target="../media/image56.gif"/><Relationship Id="rId5" Type="http://schemas.openxmlformats.org/officeDocument/2006/relationships/image" Target="../media/image23.png"/><Relationship Id="rId15" Type="http://schemas.openxmlformats.org/officeDocument/2006/relationships/image" Target="../media/image51.png"/><Relationship Id="rId23" Type="http://schemas.openxmlformats.org/officeDocument/2006/relationships/image" Target="../media/image46.gif"/><Relationship Id="rId28" Type="http://schemas.openxmlformats.org/officeDocument/2006/relationships/image" Target="../media/image15.gif"/><Relationship Id="rId10" Type="http://schemas.openxmlformats.org/officeDocument/2006/relationships/image" Target="../media/image40.gif"/><Relationship Id="rId19" Type="http://schemas.openxmlformats.org/officeDocument/2006/relationships/image" Target="../media/image53.png"/><Relationship Id="rId31" Type="http://schemas.openxmlformats.org/officeDocument/2006/relationships/image" Target="../media/image29.png"/><Relationship Id="rId4" Type="http://schemas.openxmlformats.org/officeDocument/2006/relationships/image" Target="../media/image32.gif"/><Relationship Id="rId9" Type="http://schemas.openxmlformats.org/officeDocument/2006/relationships/image" Target="../media/image39.gif"/><Relationship Id="rId14" Type="http://schemas.microsoft.com/office/2007/relationships/hdphoto" Target="../media/hdphoto16.wdp"/><Relationship Id="rId22" Type="http://schemas.microsoft.com/office/2007/relationships/hdphoto" Target="../media/hdphoto15.wdp"/><Relationship Id="rId27" Type="http://schemas.microsoft.com/office/2007/relationships/hdphoto" Target="../media/hdphoto20.wdp"/><Relationship Id="rId30"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6.xml"/><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30.gif"/><Relationship Id="rId7" Type="http://schemas.openxmlformats.org/officeDocument/2006/relationships/image" Target="../media/image15.gif"/><Relationship Id="rId2" Type="http://schemas.openxmlformats.org/officeDocument/2006/relationships/image" Target="../media/image60.gif"/><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image" Target="../media/image62.gif"/><Relationship Id="rId4" Type="http://schemas.openxmlformats.org/officeDocument/2006/relationships/image" Target="../media/image61.gif"/><Relationship Id="rId9" Type="http://schemas.openxmlformats.org/officeDocument/2006/relationships/image" Target="../media/image17.gif"/></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5.gif"/></Relationships>
</file>

<file path=ppt/slides/_rels/slide25.xml.rels><?xml version="1.0" encoding="UTF-8" standalone="yes"?>
<Relationships xmlns="http://schemas.openxmlformats.org/package/2006/relationships"><Relationship Id="rId8" Type="http://schemas.openxmlformats.org/officeDocument/2006/relationships/image" Target="../media/image70.gif"/><Relationship Id="rId3" Type="http://schemas.microsoft.com/office/2007/relationships/hdphoto" Target="../media/hdphoto21.wdp"/><Relationship Id="rId7" Type="http://schemas.openxmlformats.org/officeDocument/2006/relationships/image" Target="../media/image69.gif"/><Relationship Id="rId12" Type="http://schemas.openxmlformats.org/officeDocument/2006/relationships/image" Target="../media/image74.gif"/><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gif"/><Relationship Id="rId11" Type="http://schemas.openxmlformats.org/officeDocument/2006/relationships/image" Target="../media/image73.gif"/><Relationship Id="rId5" Type="http://schemas.microsoft.com/office/2007/relationships/hdphoto" Target="../media/hdphoto22.wdp"/><Relationship Id="rId10" Type="http://schemas.openxmlformats.org/officeDocument/2006/relationships/image" Target="../media/image72.gif"/><Relationship Id="rId4" Type="http://schemas.openxmlformats.org/officeDocument/2006/relationships/image" Target="../media/image67.png"/><Relationship Id="rId9" Type="http://schemas.openxmlformats.org/officeDocument/2006/relationships/image" Target="../media/image71.gif"/></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9.png"/><Relationship Id="rId2" Type="http://schemas.openxmlformats.org/officeDocument/2006/relationships/image" Target="../media/image75.png"/><Relationship Id="rId1" Type="http://schemas.openxmlformats.org/officeDocument/2006/relationships/slideLayout" Target="../slideLayouts/slideLayout12.xml"/><Relationship Id="rId6" Type="http://schemas.microsoft.com/office/2007/relationships/hdphoto" Target="../media/hdphoto24.wdp"/><Relationship Id="rId5" Type="http://schemas.openxmlformats.org/officeDocument/2006/relationships/image" Target="../media/image77.png"/><Relationship Id="rId4" Type="http://schemas.microsoft.com/office/2007/relationships/hdphoto" Target="../media/hdphoto23.wdp"/></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4.png"/><Relationship Id="rId7"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17.gif"/><Relationship Id="rId7" Type="http://schemas.openxmlformats.org/officeDocument/2006/relationships/image" Target="../media/image47.gif"/><Relationship Id="rId2" Type="http://schemas.openxmlformats.org/officeDocument/2006/relationships/image" Target="../media/image56.gif"/><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46.gif"/><Relationship Id="rId4" Type="http://schemas.openxmlformats.org/officeDocument/2006/relationships/image" Target="../media/image38.gi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ubtitle 2"/>
          <p:cNvSpPr>
            <a:spLocks noGrp="1"/>
          </p:cNvSpPr>
          <p:nvPr>
            <p:ph type="subTitle" idx="4294967295"/>
          </p:nvPr>
        </p:nvSpPr>
        <p:spPr>
          <a:xfrm>
            <a:off x="0" y="457200"/>
            <a:ext cx="9144000" cy="990600"/>
          </a:xfrm>
        </p:spPr>
        <p:txBody>
          <a:bodyPr>
            <a:normAutofit fontScale="92500"/>
          </a:bodyPr>
          <a:lstStyle/>
          <a:p>
            <a:pPr marL="0" indent="0" algn="ctr" eaLnBrk="1" hangingPunct="1">
              <a:lnSpc>
                <a:spcPct val="80000"/>
              </a:lnSpc>
              <a:buFont typeface="Wingdings 2" pitchFamily="18" charset="2"/>
              <a:buNone/>
            </a:pPr>
            <a:r>
              <a:rPr lang="en-US" sz="3600" b="1" dirty="0" smtClean="0"/>
              <a:t>Introducing</a:t>
            </a:r>
            <a:r>
              <a:rPr lang="en-US" sz="3200" b="1" dirty="0" smtClean="0"/>
              <a:t> </a:t>
            </a:r>
            <a:r>
              <a:rPr lang="en-US" sz="3600" b="1" dirty="0" smtClean="0"/>
              <a:t>The IPitomy          </a:t>
            </a:r>
            <a:r>
              <a:rPr lang="en-US" sz="3600" b="1" dirty="0" smtClean="0"/>
              <a:t> IP320, IP330 </a:t>
            </a:r>
            <a:r>
              <a:rPr lang="en-US" sz="3600" b="1" dirty="0" smtClean="0"/>
              <a:t>&amp; IP410</a:t>
            </a:r>
          </a:p>
          <a:p>
            <a:pPr marL="0" indent="0" algn="ctr" eaLnBrk="1" hangingPunct="1">
              <a:lnSpc>
                <a:spcPct val="80000"/>
              </a:lnSpc>
              <a:buFont typeface="Wingdings 2" pitchFamily="18" charset="2"/>
              <a:buNone/>
            </a:pPr>
            <a:r>
              <a:rPr lang="en-US" sz="3400" b="1" dirty="0" smtClean="0">
                <a:solidFill>
                  <a:srgbClr val="70000B"/>
                </a:solidFill>
              </a:rPr>
              <a:t>IP Telephones</a:t>
            </a:r>
          </a:p>
        </p:txBody>
      </p:sp>
      <p:sp>
        <p:nvSpPr>
          <p:cNvPr id="6" name="Subtitle 2"/>
          <p:cNvSpPr txBox="1">
            <a:spLocks/>
          </p:cNvSpPr>
          <p:nvPr/>
        </p:nvSpPr>
        <p:spPr bwMode="auto">
          <a:xfrm>
            <a:off x="6019800" y="57150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eaLnBrk="1" hangingPunct="1">
              <a:lnSpc>
                <a:spcPct val="80000"/>
              </a:lnSpc>
              <a:buFont typeface="Wingdings 2" pitchFamily="18" charset="2"/>
              <a:buNone/>
            </a:pPr>
            <a:r>
              <a:rPr lang="en-US" sz="3600" b="1" dirty="0" smtClean="0">
                <a:solidFill>
                  <a:srgbClr val="70000B"/>
                </a:solidFill>
              </a:rPr>
              <a:t>IP410</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402306"/>
            <a:ext cx="895350" cy="435894"/>
          </a:xfrm>
          <a:prstGeom prst="rect">
            <a:avLst/>
          </a:prstGeom>
        </p:spPr>
      </p:pic>
      <p:sp>
        <p:nvSpPr>
          <p:cNvPr id="3" name="TextBox 2"/>
          <p:cNvSpPr txBox="1"/>
          <p:nvPr/>
        </p:nvSpPr>
        <p:spPr>
          <a:xfrm>
            <a:off x="1016105" y="6169223"/>
            <a:ext cx="2667000" cy="307777"/>
          </a:xfrm>
          <a:prstGeom prst="rect">
            <a:avLst/>
          </a:prstGeom>
          <a:noFill/>
        </p:spPr>
        <p:txBody>
          <a:bodyPr wrap="square" rtlCol="0">
            <a:spAutoFit/>
          </a:bodyPr>
          <a:lstStyle/>
          <a:p>
            <a:pPr algn="ctr"/>
            <a:r>
              <a:rPr lang="en-US" sz="1400" dirty="0" smtClean="0"/>
              <a:t>2/3 </a:t>
            </a:r>
            <a:r>
              <a:rPr lang="en-US" sz="1400" dirty="0" smtClean="0"/>
              <a:t>Call/Line Keys</a:t>
            </a:r>
            <a:endParaRPr lang="en-US" sz="1400" dirty="0"/>
          </a:p>
        </p:txBody>
      </p:sp>
      <p:sp>
        <p:nvSpPr>
          <p:cNvPr id="7" name="TextBox 6"/>
          <p:cNvSpPr txBox="1"/>
          <p:nvPr/>
        </p:nvSpPr>
        <p:spPr>
          <a:xfrm>
            <a:off x="5600700" y="6248400"/>
            <a:ext cx="2667000" cy="307777"/>
          </a:xfrm>
          <a:prstGeom prst="rect">
            <a:avLst/>
          </a:prstGeom>
          <a:noFill/>
        </p:spPr>
        <p:txBody>
          <a:bodyPr wrap="square" rtlCol="0">
            <a:spAutoFit/>
          </a:bodyPr>
          <a:lstStyle/>
          <a:p>
            <a:pPr algn="ctr"/>
            <a:r>
              <a:rPr lang="en-US" sz="1400" dirty="0" smtClean="0"/>
              <a:t>4 Call/Line Keys</a:t>
            </a:r>
            <a:endParaRPr lang="en-US" sz="1400" dirty="0"/>
          </a:p>
        </p:txBody>
      </p:sp>
      <p:grpSp>
        <p:nvGrpSpPr>
          <p:cNvPr id="8" name="Group 7"/>
          <p:cNvGrpSpPr/>
          <p:nvPr/>
        </p:nvGrpSpPr>
        <p:grpSpPr>
          <a:xfrm>
            <a:off x="3937903" y="2776133"/>
            <a:ext cx="1007282" cy="946892"/>
            <a:chOff x="3876107" y="2776133"/>
            <a:chExt cx="1007282" cy="946892"/>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1" name="Elbow Connector 10"/>
            <p:cNvCxnSpPr>
              <a:stCxn id="10"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3" name="Subtitle 2"/>
          <p:cNvSpPr txBox="1">
            <a:spLocks/>
          </p:cNvSpPr>
          <p:nvPr/>
        </p:nvSpPr>
        <p:spPr bwMode="auto">
          <a:xfrm>
            <a:off x="762000" y="5715000"/>
            <a:ext cx="3352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eaLnBrk="1" hangingPunct="1">
              <a:lnSpc>
                <a:spcPct val="80000"/>
              </a:lnSpc>
              <a:buFont typeface="Wingdings 2" pitchFamily="18" charset="2"/>
              <a:buNone/>
            </a:pPr>
            <a:r>
              <a:rPr lang="en-US" sz="3600" b="1" dirty="0" smtClean="0">
                <a:solidFill>
                  <a:srgbClr val="70000B"/>
                </a:solidFill>
              </a:rPr>
              <a:t>IP320, IP330</a:t>
            </a:r>
            <a:r>
              <a:rPr lang="en-US" sz="3600" b="1" dirty="0" smtClean="0">
                <a:solidFill>
                  <a:srgbClr val="70000B"/>
                </a:solidFill>
              </a:rPr>
              <a:t>*</a:t>
            </a:r>
          </a:p>
          <a:p>
            <a:pPr marL="0" indent="0" algn="ctr" eaLnBrk="1" hangingPunct="1">
              <a:lnSpc>
                <a:spcPct val="80000"/>
              </a:lnSpc>
              <a:buFont typeface="Wingdings 2" pitchFamily="18" charset="2"/>
              <a:buNone/>
            </a:pPr>
            <a:endParaRPr lang="en-US" sz="1400" b="1" dirty="0" smtClean="0">
              <a:solidFill>
                <a:srgbClr val="70000B"/>
              </a:solidFill>
            </a:endParaRPr>
          </a:p>
          <a:p>
            <a:pPr marL="0" indent="0" algn="ctr" eaLnBrk="1" hangingPunct="1">
              <a:lnSpc>
                <a:spcPct val="80000"/>
              </a:lnSpc>
              <a:buFont typeface="Wingdings 2" pitchFamily="18" charset="2"/>
              <a:buNone/>
            </a:pPr>
            <a:r>
              <a:rPr lang="en-US" sz="1100" b="1" dirty="0" smtClean="0">
                <a:solidFill>
                  <a:srgbClr val="70000B"/>
                </a:solidFill>
              </a:rPr>
              <a:t>* IP330 is exactly like the IP320 but has three line keys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Making A Call (choices)</a:t>
            </a:r>
          </a:p>
        </p:txBody>
      </p:sp>
      <p:sp>
        <p:nvSpPr>
          <p:cNvPr id="4" name="TextBox 3"/>
          <p:cNvSpPr txBox="1"/>
          <p:nvPr/>
        </p:nvSpPr>
        <p:spPr>
          <a:xfrm>
            <a:off x="304800" y="914400"/>
            <a:ext cx="4191000" cy="1477328"/>
          </a:xfrm>
          <a:prstGeom prst="rect">
            <a:avLst/>
          </a:prstGeom>
          <a:noFill/>
        </p:spPr>
        <p:txBody>
          <a:bodyPr wrap="square" rtlCol="0">
            <a:spAutoFit/>
          </a:bodyPr>
          <a:lstStyle/>
          <a:p>
            <a:r>
              <a:rPr lang="en-US" dirty="0" smtClean="0"/>
              <a:t>There are choices for placing a call… you may:</a:t>
            </a:r>
          </a:p>
          <a:p>
            <a:pPr marL="285750" indent="-285750">
              <a:buFont typeface="Arial" pitchFamily="34" charset="0"/>
              <a:buChar char="•"/>
            </a:pPr>
            <a:r>
              <a:rPr lang="en-US" dirty="0" smtClean="0"/>
              <a:t>Pre-dial</a:t>
            </a:r>
            <a:br>
              <a:rPr lang="en-US" dirty="0" smtClean="0"/>
            </a:br>
            <a:r>
              <a:rPr lang="en-US" dirty="0" smtClean="0"/>
              <a:t>(allows you to make corrections)</a:t>
            </a:r>
          </a:p>
          <a:p>
            <a:pPr marL="285750" indent="-285750">
              <a:buFont typeface="Arial" pitchFamily="34" charset="0"/>
              <a:buChar char="•"/>
            </a:pPr>
            <a:r>
              <a:rPr lang="en-US" dirty="0" smtClean="0"/>
              <a:t>Activate a line and then dial</a:t>
            </a:r>
          </a:p>
        </p:txBody>
      </p:sp>
      <p:sp>
        <p:nvSpPr>
          <p:cNvPr id="5" name="TextBox 4"/>
          <p:cNvSpPr txBox="1"/>
          <p:nvPr/>
        </p:nvSpPr>
        <p:spPr>
          <a:xfrm>
            <a:off x="4724400" y="914400"/>
            <a:ext cx="4190999" cy="1477328"/>
          </a:xfrm>
          <a:prstGeom prst="rect">
            <a:avLst/>
          </a:prstGeom>
          <a:noFill/>
        </p:spPr>
        <p:txBody>
          <a:bodyPr wrap="square" rtlCol="0">
            <a:spAutoFit/>
          </a:bodyPr>
          <a:lstStyle/>
          <a:p>
            <a:r>
              <a:rPr lang="en-US" dirty="0" smtClean="0"/>
              <a:t>Calls may be initiated in </a:t>
            </a:r>
            <a:r>
              <a:rPr lang="en-US" dirty="0"/>
              <a:t>one of the modes:</a:t>
            </a:r>
          </a:p>
          <a:p>
            <a:pPr marL="285750" indent="-285750">
              <a:buFont typeface="Arial" pitchFamily="34" charset="0"/>
              <a:buChar char="•"/>
            </a:pPr>
            <a:r>
              <a:rPr lang="en-US" dirty="0"/>
              <a:t>Handset</a:t>
            </a:r>
          </a:p>
          <a:p>
            <a:pPr marL="285750" indent="-285750">
              <a:buFont typeface="Arial" pitchFamily="34" charset="0"/>
              <a:buChar char="•"/>
            </a:pPr>
            <a:r>
              <a:rPr lang="en-US" dirty="0"/>
              <a:t>Speakerphone</a:t>
            </a:r>
          </a:p>
          <a:p>
            <a:pPr marL="285750" indent="-285750">
              <a:buFont typeface="Arial" pitchFamily="34" charset="0"/>
              <a:buChar char="•"/>
            </a:pPr>
            <a:r>
              <a:rPr lang="en-US" dirty="0" smtClean="0"/>
              <a:t>Headset</a:t>
            </a:r>
            <a:endParaRPr lang="en-US" dirty="0"/>
          </a:p>
        </p:txBody>
      </p:sp>
      <p:grpSp>
        <p:nvGrpSpPr>
          <p:cNvPr id="6" name="Group 5"/>
          <p:cNvGrpSpPr/>
          <p:nvPr/>
        </p:nvGrpSpPr>
        <p:grpSpPr>
          <a:xfrm>
            <a:off x="3937903" y="2776133"/>
            <a:ext cx="1007282" cy="946892"/>
            <a:chOff x="3876107" y="2776133"/>
            <a:chExt cx="1007282" cy="946892"/>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0" name="Elbow Connector 9"/>
            <p:cNvCxnSpPr>
              <a:stCxn id="9"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8745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Making A Call – Pre-dial</a:t>
            </a:r>
          </a:p>
        </p:txBody>
      </p:sp>
      <p:sp>
        <p:nvSpPr>
          <p:cNvPr id="4" name="TextBox 3"/>
          <p:cNvSpPr txBox="1"/>
          <p:nvPr/>
        </p:nvSpPr>
        <p:spPr>
          <a:xfrm>
            <a:off x="304800" y="914400"/>
            <a:ext cx="4191000" cy="1354217"/>
          </a:xfrm>
          <a:prstGeom prst="rect">
            <a:avLst/>
          </a:prstGeom>
          <a:noFill/>
        </p:spPr>
        <p:txBody>
          <a:bodyPr wrap="square" rtlCol="0">
            <a:spAutoFit/>
          </a:bodyPr>
          <a:lstStyle/>
          <a:p>
            <a:r>
              <a:rPr lang="en-US" dirty="0" smtClean="0"/>
              <a:t>Pre-dial:</a:t>
            </a:r>
          </a:p>
          <a:p>
            <a:pPr marL="285750" indent="-114300">
              <a:buFont typeface="Arial" pitchFamily="34" charset="0"/>
              <a:buChar char="•"/>
            </a:pPr>
            <a:r>
              <a:rPr lang="en-US" sz="1600" dirty="0" smtClean="0"/>
              <a:t>Start dialing the number. It will appear on the display as dialed… use the Soft Keys to make corrections if necessary</a:t>
            </a:r>
          </a:p>
          <a:p>
            <a:pPr marL="285750" indent="-114300">
              <a:buFont typeface="Arial" pitchFamily="34" charset="0"/>
              <a:buChar char="•"/>
            </a:pPr>
            <a:r>
              <a:rPr lang="en-US" sz="1600" dirty="0" smtClean="0"/>
              <a:t>Then initiate the call…</a:t>
            </a:r>
          </a:p>
        </p:txBody>
      </p:sp>
      <p:sp>
        <p:nvSpPr>
          <p:cNvPr id="5" name="TextBox 4"/>
          <p:cNvSpPr txBox="1"/>
          <p:nvPr/>
        </p:nvSpPr>
        <p:spPr>
          <a:xfrm>
            <a:off x="4724400" y="914400"/>
            <a:ext cx="4190999" cy="2092881"/>
          </a:xfrm>
          <a:prstGeom prst="rect">
            <a:avLst/>
          </a:prstGeom>
          <a:noFill/>
        </p:spPr>
        <p:txBody>
          <a:bodyPr wrap="square" rtlCol="0">
            <a:spAutoFit/>
          </a:bodyPr>
          <a:lstStyle/>
          <a:p>
            <a:r>
              <a:rPr lang="en-US" dirty="0" smtClean="0"/>
              <a:t>Initiate Call:</a:t>
            </a:r>
          </a:p>
          <a:p>
            <a:pPr marL="285750" indent="-114300">
              <a:buFont typeface="Arial" pitchFamily="34" charset="0"/>
              <a:buChar char="•"/>
            </a:pPr>
            <a:r>
              <a:rPr lang="en-US" sz="1600" dirty="0" smtClean="0"/>
              <a:t>Handset:</a:t>
            </a:r>
          </a:p>
          <a:p>
            <a:pPr marL="742950" lvl="1" indent="-114300">
              <a:buFont typeface="Arial" pitchFamily="34" charset="0"/>
              <a:buChar char="•"/>
            </a:pPr>
            <a:r>
              <a:rPr lang="en-US" sz="1600" dirty="0" smtClean="0"/>
              <a:t>Lift the handset…</a:t>
            </a:r>
          </a:p>
          <a:p>
            <a:pPr marL="285750" indent="-114300">
              <a:buFont typeface="Arial" pitchFamily="34" charset="0"/>
              <a:buChar char="•"/>
            </a:pPr>
            <a:r>
              <a:rPr lang="en-US" sz="1600" dirty="0" smtClean="0"/>
              <a:t>Speakerphone:</a:t>
            </a:r>
          </a:p>
          <a:p>
            <a:pPr marL="742950" lvl="1" indent="-114300">
              <a:buFont typeface="Arial" pitchFamily="34" charset="0"/>
              <a:buChar char="•"/>
            </a:pPr>
            <a:r>
              <a:rPr lang="en-US" sz="1600" dirty="0" smtClean="0"/>
              <a:t>Press Big Red…</a:t>
            </a:r>
            <a:endParaRPr lang="en-US" sz="1600" dirty="0"/>
          </a:p>
          <a:p>
            <a:pPr marL="285750" indent="-114300">
              <a:buFont typeface="Arial" pitchFamily="34" charset="0"/>
              <a:buChar char="•"/>
            </a:pPr>
            <a:r>
              <a:rPr lang="en-US" sz="1600" dirty="0" smtClean="0"/>
              <a:t>Headset</a:t>
            </a:r>
            <a:r>
              <a:rPr lang="en-US" sz="1600" dirty="0"/>
              <a:t>:</a:t>
            </a:r>
          </a:p>
          <a:p>
            <a:pPr marL="742950" lvl="1" indent="-114300">
              <a:buFont typeface="Arial" pitchFamily="34" charset="0"/>
              <a:buChar char="•"/>
            </a:pPr>
            <a:r>
              <a:rPr lang="en-US" sz="1600" dirty="0" smtClean="0"/>
              <a:t>Press the Headset Button… </a:t>
            </a:r>
          </a:p>
          <a:p>
            <a:pPr marL="171450" algn="r"/>
            <a:r>
              <a:rPr lang="en-US" sz="1600" dirty="0" smtClean="0"/>
              <a:t>…the </a:t>
            </a:r>
            <a:r>
              <a:rPr lang="en-US" sz="1600" dirty="0"/>
              <a:t>call is </a:t>
            </a:r>
            <a:r>
              <a:rPr lang="en-US" sz="1600" dirty="0" smtClean="0"/>
              <a:t>placed</a:t>
            </a: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400" y="2229763"/>
            <a:ext cx="591217" cy="4926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760824"/>
            <a:ext cx="707561" cy="704850"/>
          </a:xfrm>
          <a:prstGeom prst="rect">
            <a:avLst/>
          </a:prstGeom>
        </p:spPr>
      </p:pic>
      <p:grpSp>
        <p:nvGrpSpPr>
          <p:cNvPr id="9" name="Group 8"/>
          <p:cNvGrpSpPr/>
          <p:nvPr/>
        </p:nvGrpSpPr>
        <p:grpSpPr>
          <a:xfrm>
            <a:off x="3937903" y="2776133"/>
            <a:ext cx="1007282" cy="946892"/>
            <a:chOff x="3876107" y="2776133"/>
            <a:chExt cx="1007282" cy="946892"/>
          </a:xfrm>
        </p:grpSpPr>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2" name="Elbow Connector 11"/>
            <p:cNvCxnSpPr>
              <a:stCxn id="11"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8926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Making A Call – Access First</a:t>
            </a:r>
          </a:p>
        </p:txBody>
      </p:sp>
      <p:sp>
        <p:nvSpPr>
          <p:cNvPr id="4" name="TextBox 3"/>
          <p:cNvSpPr txBox="1"/>
          <p:nvPr/>
        </p:nvSpPr>
        <p:spPr>
          <a:xfrm>
            <a:off x="304800" y="914400"/>
            <a:ext cx="4191000" cy="1600438"/>
          </a:xfrm>
          <a:prstGeom prst="rect">
            <a:avLst/>
          </a:prstGeom>
          <a:noFill/>
        </p:spPr>
        <p:txBody>
          <a:bodyPr wrap="square" rtlCol="0">
            <a:spAutoFit/>
          </a:bodyPr>
          <a:lstStyle/>
          <a:p>
            <a:r>
              <a:rPr lang="en-US" dirty="0" smtClean="0"/>
              <a:t>Active then dial:</a:t>
            </a:r>
          </a:p>
          <a:p>
            <a:pPr marL="285750" indent="-114300">
              <a:buFont typeface="Arial" pitchFamily="34" charset="0"/>
              <a:buChar char="•"/>
            </a:pPr>
            <a:r>
              <a:rPr lang="en-US" sz="1600" dirty="0" smtClean="0"/>
              <a:t>Lift the Handset, or;</a:t>
            </a:r>
          </a:p>
          <a:p>
            <a:pPr marL="285750" indent="-114300">
              <a:buFont typeface="Arial" pitchFamily="34" charset="0"/>
              <a:buChar char="•"/>
            </a:pPr>
            <a:r>
              <a:rPr lang="en-US" sz="1600" dirty="0" smtClean="0"/>
              <a:t>Press Big Red, or;</a:t>
            </a:r>
          </a:p>
          <a:p>
            <a:pPr marL="285750" indent="-114300">
              <a:buFont typeface="Arial" pitchFamily="34" charset="0"/>
              <a:buChar char="•"/>
            </a:pPr>
            <a:r>
              <a:rPr lang="en-US" sz="1600" dirty="0" smtClean="0"/>
              <a:t>Press the Headset button</a:t>
            </a:r>
            <a:br>
              <a:rPr lang="en-US" sz="1600" dirty="0" smtClean="0"/>
            </a:br>
            <a:endParaRPr lang="en-US" sz="1600" dirty="0" smtClean="0"/>
          </a:p>
          <a:p>
            <a:pPr marL="285750" indent="-114300">
              <a:buFont typeface="Arial" pitchFamily="34" charset="0"/>
              <a:buChar char="•"/>
            </a:pPr>
            <a:r>
              <a:rPr lang="en-US" sz="1600" dirty="0" smtClean="0"/>
              <a:t>Then dial the number…</a:t>
            </a:r>
          </a:p>
        </p:txBody>
      </p:sp>
      <p:sp>
        <p:nvSpPr>
          <p:cNvPr id="5" name="TextBox 4"/>
          <p:cNvSpPr txBox="1"/>
          <p:nvPr/>
        </p:nvSpPr>
        <p:spPr>
          <a:xfrm>
            <a:off x="4724400" y="914400"/>
            <a:ext cx="4190999" cy="1354217"/>
          </a:xfrm>
          <a:prstGeom prst="rect">
            <a:avLst/>
          </a:prstGeom>
          <a:noFill/>
        </p:spPr>
        <p:txBody>
          <a:bodyPr wrap="square" rtlCol="0">
            <a:spAutoFit/>
          </a:bodyPr>
          <a:lstStyle/>
          <a:p>
            <a:r>
              <a:rPr lang="en-US" dirty="0" smtClean="0"/>
              <a:t>When finished dialing you can:</a:t>
            </a:r>
          </a:p>
          <a:p>
            <a:pPr marL="171450" indent="-171450">
              <a:buFont typeface="Arial" pitchFamily="34" charset="0"/>
              <a:buChar char="•"/>
            </a:pPr>
            <a:r>
              <a:rPr lang="en-US" sz="1600" dirty="0" smtClean="0"/>
              <a:t>wait for the system to determine you have finished and place the call for you, or;</a:t>
            </a:r>
          </a:p>
          <a:p>
            <a:pPr marL="171450" indent="-171450">
              <a:buFont typeface="Arial" pitchFamily="34" charset="0"/>
              <a:buChar char="•"/>
            </a:pPr>
            <a:r>
              <a:rPr lang="en-US" sz="1600" dirty="0" smtClean="0"/>
              <a:t>Press </a:t>
            </a:r>
            <a:r>
              <a:rPr lang="en-US" sz="1600" dirty="0"/>
              <a:t> </a:t>
            </a:r>
            <a:r>
              <a:rPr lang="en-US" sz="1600" dirty="0" smtClean="0"/>
              <a:t>                      or        to place the call</a:t>
            </a: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1514484"/>
            <a:ext cx="591217" cy="492681"/>
          </a:xfrm>
          <a:prstGeom prst="rect">
            <a:avLst/>
          </a:prstGeom>
        </p:spPr>
      </p:pic>
      <p:grpSp>
        <p:nvGrpSpPr>
          <p:cNvPr id="19" name="Group 18"/>
          <p:cNvGrpSpPr/>
          <p:nvPr/>
        </p:nvGrpSpPr>
        <p:grpSpPr>
          <a:xfrm>
            <a:off x="5590440" y="1686825"/>
            <a:ext cx="1874669" cy="346295"/>
            <a:chOff x="5590440" y="1686825"/>
            <a:chExt cx="1874669" cy="34629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8814" y="1686825"/>
              <a:ext cx="346295" cy="346295"/>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90440" y="1729591"/>
              <a:ext cx="583818" cy="2382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375" y="1740847"/>
              <a:ext cx="564424" cy="238250"/>
            </a:xfrm>
            <a:prstGeom prst="rect">
              <a:avLst/>
            </a:prstGeom>
          </p:spPr>
        </p:pic>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1426" y="1055974"/>
            <a:ext cx="707561" cy="704850"/>
          </a:xfrm>
          <a:prstGeom prst="rect">
            <a:avLst/>
          </a:prstGeom>
        </p:spPr>
      </p:pic>
      <p:grpSp>
        <p:nvGrpSpPr>
          <p:cNvPr id="17" name="Group 16"/>
          <p:cNvGrpSpPr/>
          <p:nvPr/>
        </p:nvGrpSpPr>
        <p:grpSpPr>
          <a:xfrm>
            <a:off x="1854357" y="3026479"/>
            <a:ext cx="4531010" cy="380264"/>
            <a:chOff x="1827218" y="2943454"/>
            <a:chExt cx="4531010" cy="380264"/>
          </a:xfrm>
        </p:grpSpPr>
        <p:sp>
          <p:nvSpPr>
            <p:cNvPr id="11" name="Right Arrow 10"/>
            <p:cNvSpPr>
              <a:spLocks noChangeArrowheads="1"/>
            </p:cNvSpPr>
            <p:nvPr/>
          </p:nvSpPr>
          <p:spPr bwMode="auto">
            <a:xfrm rot="7563199">
              <a:off x="1764512" y="3006160"/>
              <a:ext cx="304800" cy="179388"/>
            </a:xfrm>
            <a:prstGeom prst="rightArrow">
              <a:avLst>
                <a:gd name="adj1" fmla="val 50000"/>
                <a:gd name="adj2" fmla="val 50124"/>
              </a:avLst>
            </a:prstGeom>
            <a:solidFill>
              <a:srgbClr val="FF0000"/>
            </a:solidFill>
            <a:ln w="12700" algn="ctr">
              <a:solidFill>
                <a:srgbClr val="9B320E"/>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4" name="Right Arrow 13"/>
            <p:cNvSpPr>
              <a:spLocks noChangeArrowheads="1"/>
            </p:cNvSpPr>
            <p:nvPr/>
          </p:nvSpPr>
          <p:spPr bwMode="auto">
            <a:xfrm rot="7563199">
              <a:off x="6116134" y="3081624"/>
              <a:ext cx="304800" cy="179388"/>
            </a:xfrm>
            <a:prstGeom prst="rightArrow">
              <a:avLst>
                <a:gd name="adj1" fmla="val 50000"/>
                <a:gd name="adj2" fmla="val 50124"/>
              </a:avLst>
            </a:prstGeom>
            <a:solidFill>
              <a:srgbClr val="FF0000"/>
            </a:solidFill>
            <a:ln w="12700" algn="ctr">
              <a:solidFill>
                <a:srgbClr val="9B320E"/>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18" name="Group 17"/>
          <p:cNvGrpSpPr/>
          <p:nvPr/>
        </p:nvGrpSpPr>
        <p:grpSpPr>
          <a:xfrm>
            <a:off x="2885510" y="4994479"/>
            <a:ext cx="4551780" cy="338355"/>
            <a:chOff x="2885510" y="4994479"/>
            <a:chExt cx="4551780" cy="338355"/>
          </a:xfrm>
        </p:grpSpPr>
        <p:sp>
          <p:nvSpPr>
            <p:cNvPr id="12" name="Right Arrow 11"/>
            <p:cNvSpPr>
              <a:spLocks noChangeArrowheads="1"/>
            </p:cNvSpPr>
            <p:nvPr/>
          </p:nvSpPr>
          <p:spPr bwMode="auto">
            <a:xfrm rot="7563199">
              <a:off x="2822804" y="5057185"/>
              <a:ext cx="304800" cy="179388"/>
            </a:xfrm>
            <a:prstGeom prst="rightArrow">
              <a:avLst>
                <a:gd name="adj1" fmla="val 50000"/>
                <a:gd name="adj2" fmla="val 50124"/>
              </a:avLst>
            </a:prstGeom>
            <a:solidFill>
              <a:srgbClr val="FF0000"/>
            </a:solidFill>
            <a:ln w="12700" algn="ctr">
              <a:solidFill>
                <a:srgbClr val="9B320E"/>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5" name="Right Arrow 14"/>
            <p:cNvSpPr>
              <a:spLocks noChangeArrowheads="1"/>
            </p:cNvSpPr>
            <p:nvPr/>
          </p:nvSpPr>
          <p:spPr bwMode="auto">
            <a:xfrm rot="7563199">
              <a:off x="7195196" y="5090740"/>
              <a:ext cx="304800" cy="179388"/>
            </a:xfrm>
            <a:prstGeom prst="rightArrow">
              <a:avLst>
                <a:gd name="adj1" fmla="val 50000"/>
                <a:gd name="adj2" fmla="val 50124"/>
              </a:avLst>
            </a:prstGeom>
            <a:solidFill>
              <a:srgbClr val="FF0000"/>
            </a:solidFill>
            <a:ln w="12700" algn="ctr">
              <a:solidFill>
                <a:srgbClr val="9B320E"/>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2" name="Group 1"/>
          <p:cNvGrpSpPr/>
          <p:nvPr/>
        </p:nvGrpSpPr>
        <p:grpSpPr>
          <a:xfrm>
            <a:off x="1059430" y="2501858"/>
            <a:ext cx="4531010" cy="380264"/>
            <a:chOff x="986915" y="2514519"/>
            <a:chExt cx="4531010" cy="380264"/>
          </a:xfrm>
        </p:grpSpPr>
        <p:sp>
          <p:nvSpPr>
            <p:cNvPr id="13" name="Right Arrow 12"/>
            <p:cNvSpPr>
              <a:spLocks noChangeArrowheads="1"/>
            </p:cNvSpPr>
            <p:nvPr/>
          </p:nvSpPr>
          <p:spPr bwMode="auto">
            <a:xfrm rot="7563199">
              <a:off x="924209" y="2577225"/>
              <a:ext cx="304800" cy="179388"/>
            </a:xfrm>
            <a:prstGeom prst="rightArrow">
              <a:avLst>
                <a:gd name="adj1" fmla="val 50000"/>
                <a:gd name="adj2" fmla="val 50124"/>
              </a:avLst>
            </a:prstGeom>
            <a:solidFill>
              <a:srgbClr val="FF0000"/>
            </a:solidFill>
            <a:ln w="12700" algn="ctr">
              <a:solidFill>
                <a:srgbClr val="9B320E"/>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6" name="Right Arrow 15"/>
            <p:cNvSpPr>
              <a:spLocks noChangeArrowheads="1"/>
            </p:cNvSpPr>
            <p:nvPr/>
          </p:nvSpPr>
          <p:spPr bwMode="auto">
            <a:xfrm rot="7563199">
              <a:off x="5275831" y="2652689"/>
              <a:ext cx="304800" cy="179388"/>
            </a:xfrm>
            <a:prstGeom prst="rightArrow">
              <a:avLst>
                <a:gd name="adj1" fmla="val 50000"/>
                <a:gd name="adj2" fmla="val 50124"/>
              </a:avLst>
            </a:prstGeom>
            <a:solidFill>
              <a:srgbClr val="FF0000"/>
            </a:solidFill>
            <a:ln w="12700" algn="ctr">
              <a:solidFill>
                <a:srgbClr val="9B320E"/>
              </a:solid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20" name="Group 19"/>
          <p:cNvGrpSpPr/>
          <p:nvPr/>
        </p:nvGrpSpPr>
        <p:grpSpPr>
          <a:xfrm>
            <a:off x="3937903" y="2776133"/>
            <a:ext cx="1007282" cy="946892"/>
            <a:chOff x="3876107" y="2776133"/>
            <a:chExt cx="1007282" cy="946892"/>
          </a:xfrm>
        </p:grpSpPr>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23" name="Elbow Connector 22"/>
            <p:cNvCxnSpPr>
              <a:stCxn id="22"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305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Ringing &amp; Answering</a:t>
            </a:r>
          </a:p>
        </p:txBody>
      </p:sp>
      <p:sp>
        <p:nvSpPr>
          <p:cNvPr id="4" name="TextBox 3"/>
          <p:cNvSpPr txBox="1"/>
          <p:nvPr/>
        </p:nvSpPr>
        <p:spPr>
          <a:xfrm>
            <a:off x="387564" y="838200"/>
            <a:ext cx="4184434" cy="1200329"/>
          </a:xfrm>
          <a:prstGeom prst="rect">
            <a:avLst/>
          </a:prstGeom>
          <a:noFill/>
        </p:spPr>
        <p:txBody>
          <a:bodyPr wrap="square" rtlCol="0">
            <a:spAutoFit/>
          </a:bodyPr>
          <a:lstStyle/>
          <a:p>
            <a:r>
              <a:rPr lang="en-US" dirty="0" smtClean="0"/>
              <a:t>When calls are ringing on a Call Key the ICON will appear as shown and the associated Call Key lamp will flash red.</a:t>
            </a:r>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106" y="5656559"/>
            <a:ext cx="847023" cy="73152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618" y="5707090"/>
            <a:ext cx="731520" cy="731520"/>
          </a:xfrm>
          <a:prstGeom prst="rect">
            <a:avLst/>
          </a:prstGeom>
        </p:spPr>
      </p:pic>
      <p:sp>
        <p:nvSpPr>
          <p:cNvPr id="2" name="TextBox 1"/>
          <p:cNvSpPr txBox="1"/>
          <p:nvPr/>
        </p:nvSpPr>
        <p:spPr>
          <a:xfrm>
            <a:off x="1509394" y="6388079"/>
            <a:ext cx="1776448" cy="261610"/>
          </a:xfrm>
          <a:prstGeom prst="rect">
            <a:avLst/>
          </a:prstGeom>
          <a:noFill/>
        </p:spPr>
        <p:txBody>
          <a:bodyPr wrap="none" rtlCol="0">
            <a:spAutoFit/>
          </a:bodyPr>
          <a:lstStyle/>
          <a:p>
            <a:r>
              <a:rPr lang="en-US" sz="1100" dirty="0" smtClean="0"/>
              <a:t>Call Key </a:t>
            </a:r>
            <a:r>
              <a:rPr lang="en-US" sz="1100" dirty="0"/>
              <a:t>Idle ICON </a:t>
            </a:r>
            <a:r>
              <a:rPr lang="en-US" sz="1100" dirty="0" smtClean="0"/>
              <a:t>IP320</a:t>
            </a:r>
            <a:endParaRPr lang="en-US" sz="1100" dirty="0"/>
          </a:p>
        </p:txBody>
      </p:sp>
      <p:sp>
        <p:nvSpPr>
          <p:cNvPr id="22" name="TextBox 21"/>
          <p:cNvSpPr txBox="1"/>
          <p:nvPr/>
        </p:nvSpPr>
        <p:spPr>
          <a:xfrm>
            <a:off x="5858154" y="6409674"/>
            <a:ext cx="1776448" cy="261610"/>
          </a:xfrm>
          <a:prstGeom prst="rect">
            <a:avLst/>
          </a:prstGeom>
          <a:noFill/>
        </p:spPr>
        <p:txBody>
          <a:bodyPr wrap="none" rtlCol="0">
            <a:spAutoFit/>
          </a:bodyPr>
          <a:lstStyle/>
          <a:p>
            <a:r>
              <a:rPr lang="en-US" sz="1100" dirty="0" smtClean="0"/>
              <a:t>Call Key </a:t>
            </a:r>
            <a:r>
              <a:rPr lang="en-US" sz="1100" dirty="0"/>
              <a:t>Idle ICON </a:t>
            </a:r>
            <a:r>
              <a:rPr lang="en-US" sz="1100" dirty="0" smtClean="0"/>
              <a:t>IP410</a:t>
            </a:r>
            <a:endParaRPr lang="en-US" sz="1100" dirty="0"/>
          </a:p>
        </p:txBody>
      </p:sp>
      <p:sp>
        <p:nvSpPr>
          <p:cNvPr id="23" name="TextBox 22"/>
          <p:cNvSpPr txBox="1"/>
          <p:nvPr/>
        </p:nvSpPr>
        <p:spPr>
          <a:xfrm>
            <a:off x="3666943" y="6307805"/>
            <a:ext cx="1810111" cy="261610"/>
          </a:xfrm>
          <a:prstGeom prst="rect">
            <a:avLst/>
          </a:prstGeom>
          <a:noFill/>
        </p:spPr>
        <p:txBody>
          <a:bodyPr wrap="none" rtlCol="0">
            <a:spAutoFit/>
          </a:bodyPr>
          <a:lstStyle/>
          <a:p>
            <a:r>
              <a:rPr lang="en-US" sz="1100" dirty="0" smtClean="0"/>
              <a:t>Call Lamp – Flashing Red</a:t>
            </a:r>
            <a:endParaRPr lang="en-US" sz="11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9118" y="5831365"/>
            <a:ext cx="365760" cy="365760"/>
          </a:xfrm>
          <a:prstGeom prst="rect">
            <a:avLst/>
          </a:prstGeom>
        </p:spPr>
      </p:pic>
      <p:sp>
        <p:nvSpPr>
          <p:cNvPr id="31" name="TextBox 30"/>
          <p:cNvSpPr txBox="1"/>
          <p:nvPr/>
        </p:nvSpPr>
        <p:spPr>
          <a:xfrm>
            <a:off x="4762523" y="836294"/>
            <a:ext cx="4184434" cy="800219"/>
          </a:xfrm>
          <a:prstGeom prst="rect">
            <a:avLst/>
          </a:prstGeom>
          <a:noFill/>
        </p:spPr>
        <p:txBody>
          <a:bodyPr wrap="square" rtlCol="0">
            <a:spAutoFit/>
          </a:bodyPr>
          <a:lstStyle/>
          <a:p>
            <a:r>
              <a:rPr lang="en-US" dirty="0" smtClean="0"/>
              <a:t>Caller ID Name &amp; Number will appear:</a:t>
            </a:r>
          </a:p>
          <a:p>
            <a:pPr marL="285750" indent="-114300">
              <a:buFont typeface="Arial" pitchFamily="34" charset="0"/>
              <a:buChar char="•"/>
            </a:pPr>
            <a:r>
              <a:rPr lang="en-US" sz="1400" dirty="0" smtClean="0"/>
              <a:t>IP410 adjacent to the Call Key ICON</a:t>
            </a:r>
          </a:p>
          <a:p>
            <a:pPr marL="285750" indent="-114300">
              <a:buFont typeface="Arial" pitchFamily="34" charset="0"/>
              <a:buChar char="•"/>
            </a:pPr>
            <a:r>
              <a:rPr lang="en-US" sz="1400" dirty="0" smtClean="0"/>
              <a:t>IP320 in the lower left corner</a:t>
            </a:r>
            <a:endParaRPr lang="en-US" sz="1400" dirty="0"/>
          </a:p>
        </p:txBody>
      </p:sp>
      <p:grpSp>
        <p:nvGrpSpPr>
          <p:cNvPr id="26" name="Group 25"/>
          <p:cNvGrpSpPr/>
          <p:nvPr/>
        </p:nvGrpSpPr>
        <p:grpSpPr>
          <a:xfrm>
            <a:off x="789083" y="3192285"/>
            <a:ext cx="3381395" cy="2390759"/>
            <a:chOff x="937984" y="2823432"/>
            <a:chExt cx="3381395" cy="2390759"/>
          </a:xfrm>
          <a:effectLst>
            <a:outerShdw blurRad="63500" dir="3600000" sx="102000" sy="102000" algn="ctr" rotWithShape="0">
              <a:prstClr val="black">
                <a:alpha val="40000"/>
              </a:prstClr>
            </a:outerShdw>
          </a:effectLst>
        </p:grpSpPr>
        <p:grpSp>
          <p:nvGrpSpPr>
            <p:cNvPr id="5" name="Group 4"/>
            <p:cNvGrpSpPr/>
            <p:nvPr/>
          </p:nvGrpSpPr>
          <p:grpSpPr>
            <a:xfrm>
              <a:off x="937984" y="2823432"/>
              <a:ext cx="3381395" cy="2390759"/>
              <a:chOff x="1348789" y="2790841"/>
              <a:chExt cx="3381395" cy="2390759"/>
            </a:xfrm>
          </p:grpSpPr>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348789" y="2790841"/>
                <a:ext cx="3381395" cy="2390759"/>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9379" y="3341859"/>
                <a:ext cx="249162" cy="249162"/>
              </a:xfrm>
              <a:prstGeom prst="rect">
                <a:avLst/>
              </a:prstGeom>
            </p:spPr>
          </p:pic>
        </p:grpSp>
        <p:sp>
          <p:nvSpPr>
            <p:cNvPr id="30" name="TextBox 29"/>
            <p:cNvSpPr txBox="1"/>
            <p:nvPr/>
          </p:nvSpPr>
          <p:spPr>
            <a:xfrm>
              <a:off x="1341795" y="3918791"/>
              <a:ext cx="1447800" cy="323165"/>
            </a:xfrm>
            <a:prstGeom prst="rect">
              <a:avLst/>
            </a:prstGeom>
            <a:noFill/>
          </p:spPr>
          <p:txBody>
            <a:bodyPr wrap="square" rtlCol="0">
              <a:spAutoFit/>
            </a:bodyPr>
            <a:lstStyle/>
            <a:p>
              <a:pPr>
                <a:lnSpc>
                  <a:spcPts val="900"/>
                </a:lnSpc>
              </a:pPr>
              <a:r>
                <a:rPr lang="en-US" sz="1000" dirty="0" smtClean="0">
                  <a:solidFill>
                    <a:srgbClr val="000066"/>
                  </a:solidFill>
                  <a:latin typeface="Courier New" pitchFamily="49" charset="0"/>
                  <a:cs typeface="Courier New" pitchFamily="49" charset="0"/>
                </a:rPr>
                <a:t>8005551234</a:t>
              </a:r>
            </a:p>
            <a:p>
              <a:pPr>
                <a:lnSpc>
                  <a:spcPts val="900"/>
                </a:lnSpc>
              </a:pPr>
              <a:r>
                <a:rPr lang="en-US" sz="1000" dirty="0" smtClean="0">
                  <a:solidFill>
                    <a:srgbClr val="000066"/>
                  </a:solidFill>
                  <a:latin typeface="Courier New" pitchFamily="49" charset="0"/>
                  <a:cs typeface="Courier New" pitchFamily="49" charset="0"/>
                </a:rPr>
                <a:t>“Bernard Rub</a:t>
              </a:r>
              <a:endParaRPr lang="en-US" sz="1000" dirty="0">
                <a:latin typeface="Courier New" pitchFamily="49" charset="0"/>
                <a:cs typeface="Courier New" pitchFamily="49" charset="0"/>
              </a:endParaRPr>
            </a:p>
          </p:txBody>
        </p:sp>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80378" y="4227108"/>
              <a:ext cx="439516" cy="179363"/>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32009" y="4223591"/>
              <a:ext cx="448136" cy="182880"/>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1133" y="4223591"/>
              <a:ext cx="448138" cy="182880"/>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1207" y="4223591"/>
              <a:ext cx="448138" cy="182880"/>
            </a:xfrm>
            <a:prstGeom prst="rect">
              <a:avLst/>
            </a:prstGeom>
          </p:spPr>
        </p:pic>
      </p:grpSp>
      <p:grpSp>
        <p:nvGrpSpPr>
          <p:cNvPr id="19" name="Group 18"/>
          <p:cNvGrpSpPr/>
          <p:nvPr/>
        </p:nvGrpSpPr>
        <p:grpSpPr>
          <a:xfrm>
            <a:off x="5277749" y="3129629"/>
            <a:ext cx="2937258" cy="2526930"/>
            <a:chOff x="5690611" y="2755347"/>
            <a:chExt cx="2937258" cy="2526930"/>
          </a:xfrm>
          <a:effectLst>
            <a:outerShdw blurRad="63500" sx="102000" sy="102000" algn="ctr" rotWithShape="0">
              <a:prstClr val="black">
                <a:alpha val="40000"/>
              </a:prstClr>
            </a:outerShdw>
          </a:effectLst>
        </p:grpSpPr>
        <p:grpSp>
          <p:nvGrpSpPr>
            <p:cNvPr id="6" name="Group 5"/>
            <p:cNvGrpSpPr/>
            <p:nvPr/>
          </p:nvGrpSpPr>
          <p:grpSpPr>
            <a:xfrm>
              <a:off x="5690611" y="2755347"/>
              <a:ext cx="2937258" cy="2526930"/>
              <a:chOff x="5690611" y="2755347"/>
              <a:chExt cx="2937258" cy="2526930"/>
            </a:xfrm>
          </p:grpSpPr>
          <p:pic>
            <p:nvPicPr>
              <p:cNvPr id="25" name="Picture 24"/>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690611" y="2755347"/>
                <a:ext cx="2937258" cy="252693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812" y="3227559"/>
                <a:ext cx="228600" cy="228600"/>
              </a:xfrm>
              <a:prstGeom prst="rect">
                <a:avLst/>
              </a:prstGeom>
            </p:spPr>
          </p:pic>
        </p:grpSp>
        <p:sp>
          <p:nvSpPr>
            <p:cNvPr id="7" name="TextBox 6"/>
            <p:cNvSpPr txBox="1"/>
            <p:nvPr/>
          </p:nvSpPr>
          <p:spPr>
            <a:xfrm>
              <a:off x="5943600" y="3384987"/>
              <a:ext cx="1447800" cy="323165"/>
            </a:xfrm>
            <a:prstGeom prst="rect">
              <a:avLst/>
            </a:prstGeom>
            <a:noFill/>
          </p:spPr>
          <p:txBody>
            <a:bodyPr wrap="square" rtlCol="0">
              <a:spAutoFit/>
            </a:bodyPr>
            <a:lstStyle/>
            <a:p>
              <a:pPr algn="ctr">
                <a:lnSpc>
                  <a:spcPts val="900"/>
                </a:lnSpc>
              </a:pPr>
              <a:r>
                <a:rPr lang="en-US" sz="1000" dirty="0" smtClean="0">
                  <a:solidFill>
                    <a:srgbClr val="000066"/>
                  </a:solidFill>
                </a:rPr>
                <a:t>8005551234</a:t>
              </a:r>
            </a:p>
            <a:p>
              <a:pPr algn="ctr">
                <a:lnSpc>
                  <a:spcPts val="900"/>
                </a:lnSpc>
              </a:pPr>
              <a:r>
                <a:rPr lang="en-US" sz="1000" dirty="0" smtClean="0">
                  <a:solidFill>
                    <a:srgbClr val="000066"/>
                  </a:solidFill>
                </a:rPr>
                <a:t>“Bernard Rubble</a:t>
              </a:r>
              <a:r>
                <a:rPr lang="en-US" sz="1000" dirty="0" smtClean="0"/>
                <a:t>”</a:t>
              </a:r>
              <a:endParaRPr lang="en-US" sz="1000" dirty="0"/>
            </a:p>
          </p:txBody>
        </p:sp>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97112" y="4392930"/>
              <a:ext cx="499137" cy="210692"/>
            </a:xfrm>
            <a:prstGeom prst="rect">
              <a:avLst/>
            </a:prstGeom>
          </p:spPr>
        </p:pic>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78063" y="4392930"/>
              <a:ext cx="499137" cy="210692"/>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24694" y="4393310"/>
              <a:ext cx="498239" cy="210312"/>
            </a:xfrm>
            <a:prstGeom prst="rect">
              <a:avLst/>
            </a:prstGeom>
          </p:spPr>
        </p:pic>
        <p:pic>
          <p:nvPicPr>
            <p:cNvPr id="37" name="Picture 3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51378" y="4393310"/>
              <a:ext cx="498239" cy="210312"/>
            </a:xfrm>
            <a:prstGeom prst="rect">
              <a:avLst/>
            </a:prstGeom>
          </p:spPr>
        </p:pic>
      </p:grpSp>
      <p:grpSp>
        <p:nvGrpSpPr>
          <p:cNvPr id="21" name="Group 20"/>
          <p:cNvGrpSpPr/>
          <p:nvPr/>
        </p:nvGrpSpPr>
        <p:grpSpPr>
          <a:xfrm>
            <a:off x="381000" y="1841250"/>
            <a:ext cx="5294291" cy="1041032"/>
            <a:chOff x="152400" y="5683479"/>
            <a:chExt cx="5294291" cy="1041032"/>
          </a:xfrm>
        </p:grpSpPr>
        <p:sp>
          <p:nvSpPr>
            <p:cNvPr id="13" name="TextBox 12"/>
            <p:cNvSpPr txBox="1"/>
            <p:nvPr/>
          </p:nvSpPr>
          <p:spPr>
            <a:xfrm>
              <a:off x="152400" y="5683479"/>
              <a:ext cx="2055563" cy="338554"/>
            </a:xfrm>
            <a:prstGeom prst="rect">
              <a:avLst/>
            </a:prstGeom>
            <a:noFill/>
          </p:spPr>
          <p:txBody>
            <a:bodyPr wrap="square" rtlCol="0">
              <a:spAutoFit/>
            </a:bodyPr>
            <a:lstStyle/>
            <a:p>
              <a:r>
                <a:rPr lang="en-US" sz="1600" dirty="0" smtClean="0"/>
                <a:t>Answer the call by:</a:t>
              </a:r>
            </a:p>
          </p:txBody>
        </p:sp>
        <p:sp>
          <p:nvSpPr>
            <p:cNvPr id="14" name="TextBox 13"/>
            <p:cNvSpPr txBox="1"/>
            <p:nvPr/>
          </p:nvSpPr>
          <p:spPr>
            <a:xfrm>
              <a:off x="158316" y="5999192"/>
              <a:ext cx="2290980" cy="523220"/>
            </a:xfrm>
            <a:prstGeom prst="rect">
              <a:avLst/>
            </a:prstGeom>
            <a:noFill/>
          </p:spPr>
          <p:txBody>
            <a:bodyPr wrap="square" numCol="1" rtlCol="0">
              <a:spAutoFit/>
            </a:bodyPr>
            <a:lstStyle/>
            <a:p>
              <a:pPr marL="285750" indent="-285750">
                <a:buFont typeface="Arial" pitchFamily="34" charset="0"/>
                <a:buChar char="•"/>
              </a:pPr>
              <a:r>
                <a:rPr lang="en-US" sz="1400" dirty="0" smtClean="0"/>
                <a:t>Lifting the Handset</a:t>
              </a:r>
            </a:p>
            <a:p>
              <a:pPr marL="285750" indent="-285750">
                <a:buFont typeface="Arial" pitchFamily="34" charset="0"/>
                <a:buChar char="•"/>
              </a:pPr>
              <a:r>
                <a:rPr lang="en-US" sz="1400" dirty="0" smtClean="0"/>
                <a:t>Press Big Red</a:t>
              </a:r>
            </a:p>
          </p:txBody>
        </p:sp>
        <p:sp>
          <p:nvSpPr>
            <p:cNvPr id="3" name="TextBox 2"/>
            <p:cNvSpPr txBox="1"/>
            <p:nvPr/>
          </p:nvSpPr>
          <p:spPr>
            <a:xfrm>
              <a:off x="2207963" y="5985847"/>
              <a:ext cx="3238728" cy="738664"/>
            </a:xfrm>
            <a:prstGeom prst="rect">
              <a:avLst/>
            </a:prstGeom>
            <a:noFill/>
          </p:spPr>
          <p:txBody>
            <a:bodyPr wrap="square" rtlCol="0">
              <a:spAutoFit/>
            </a:bodyPr>
            <a:lstStyle/>
            <a:p>
              <a:pPr marL="285750" indent="-285750">
                <a:buFont typeface="Arial" pitchFamily="34" charset="0"/>
                <a:buChar char="•"/>
              </a:pPr>
              <a:r>
                <a:rPr lang="en-US" sz="1400" dirty="0"/>
                <a:t>Pressing the flashing Call Key</a:t>
              </a:r>
            </a:p>
            <a:p>
              <a:pPr marL="285750" indent="-285750">
                <a:buFont typeface="Arial" pitchFamily="34" charset="0"/>
                <a:buChar char="•"/>
              </a:pPr>
              <a:r>
                <a:rPr lang="en-US" sz="1400" dirty="0"/>
                <a:t>Pressing the Headset </a:t>
              </a:r>
              <a:r>
                <a:rPr lang="en-US" sz="1400" dirty="0" smtClean="0"/>
                <a:t>button</a:t>
              </a:r>
            </a:p>
            <a:p>
              <a:pPr marL="285750" indent="-285750">
                <a:buFont typeface="Arial" pitchFamily="34" charset="0"/>
                <a:buChar char="•"/>
              </a:pPr>
              <a:r>
                <a:rPr lang="en-US" sz="1400" dirty="0"/>
                <a:t>Press Soft Key </a:t>
              </a:r>
            </a:p>
          </p:txBody>
        </p:sp>
        <p:pic>
          <p:nvPicPr>
            <p:cNvPr id="16" name="Picture 15"/>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2600" y="6296075"/>
              <a:ext cx="418888" cy="420469"/>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57454" y="6270729"/>
              <a:ext cx="460662" cy="383885"/>
            </a:xfrm>
            <a:prstGeom prst="rect">
              <a:avLst/>
            </a:prstGeom>
          </p:spPr>
        </p:pic>
        <p:pic>
          <p:nvPicPr>
            <p:cNvPr id="38" name="Picture 37"/>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93781" y="6475251"/>
              <a:ext cx="471092" cy="192249"/>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01463" y="6475251"/>
              <a:ext cx="499137" cy="210692"/>
            </a:xfrm>
            <a:prstGeom prst="rect">
              <a:avLst/>
            </a:prstGeom>
          </p:spPr>
        </p:pic>
      </p:grpSp>
      <p:grpSp>
        <p:nvGrpSpPr>
          <p:cNvPr id="24" name="Group 23"/>
          <p:cNvGrpSpPr/>
          <p:nvPr/>
        </p:nvGrpSpPr>
        <p:grpSpPr>
          <a:xfrm>
            <a:off x="6043567" y="1841250"/>
            <a:ext cx="2777834" cy="858735"/>
            <a:chOff x="6076146" y="5770404"/>
            <a:chExt cx="2777834" cy="858735"/>
          </a:xfrm>
        </p:grpSpPr>
        <p:sp>
          <p:nvSpPr>
            <p:cNvPr id="40" name="TextBox 39"/>
            <p:cNvSpPr txBox="1"/>
            <p:nvPr/>
          </p:nvSpPr>
          <p:spPr>
            <a:xfrm>
              <a:off x="6076146" y="5770404"/>
              <a:ext cx="2630508" cy="584775"/>
            </a:xfrm>
            <a:prstGeom prst="rect">
              <a:avLst/>
            </a:prstGeom>
            <a:noFill/>
          </p:spPr>
          <p:txBody>
            <a:bodyPr wrap="square" rtlCol="0">
              <a:spAutoFit/>
            </a:bodyPr>
            <a:lstStyle/>
            <a:p>
              <a:r>
                <a:rPr lang="en-US" sz="1600" dirty="0" smtClean="0"/>
                <a:t>Reject the call and send to voice mail:</a:t>
              </a:r>
            </a:p>
          </p:txBody>
        </p:sp>
        <p:sp>
          <p:nvSpPr>
            <p:cNvPr id="41" name="TextBox 40"/>
            <p:cNvSpPr txBox="1"/>
            <p:nvPr/>
          </p:nvSpPr>
          <p:spPr>
            <a:xfrm>
              <a:off x="6273419" y="6321362"/>
              <a:ext cx="1803781" cy="307777"/>
            </a:xfrm>
            <a:prstGeom prst="rect">
              <a:avLst/>
            </a:prstGeom>
            <a:noFill/>
          </p:spPr>
          <p:txBody>
            <a:bodyPr wrap="square" rtlCol="0">
              <a:spAutoFit/>
            </a:bodyPr>
            <a:lstStyle/>
            <a:p>
              <a:pPr marL="285750" indent="-285750">
                <a:buFont typeface="Arial" pitchFamily="34" charset="0"/>
                <a:buChar char="•"/>
              </a:pPr>
              <a:r>
                <a:rPr lang="en-US" sz="1400" dirty="0" smtClean="0"/>
                <a:t>Press </a:t>
              </a:r>
              <a:r>
                <a:rPr lang="en-US" sz="1400" dirty="0"/>
                <a:t>Soft Key </a:t>
              </a:r>
            </a:p>
          </p:txBody>
        </p:sp>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853132" y="6371231"/>
              <a:ext cx="448136" cy="182880"/>
            </a:xfrm>
            <a:prstGeom prst="rect">
              <a:avLst/>
            </a:prstGeom>
          </p:spPr>
        </p:pic>
        <p:pic>
          <p:nvPicPr>
            <p:cNvPr id="43" name="Picture 4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54843" y="6355179"/>
              <a:ext cx="499137" cy="210692"/>
            </a:xfrm>
            <a:prstGeom prst="rect">
              <a:avLst/>
            </a:prstGeom>
          </p:spPr>
        </p:pic>
      </p:grpSp>
      <p:grpSp>
        <p:nvGrpSpPr>
          <p:cNvPr id="52" name="Group 51"/>
          <p:cNvGrpSpPr/>
          <p:nvPr/>
        </p:nvGrpSpPr>
        <p:grpSpPr>
          <a:xfrm>
            <a:off x="3881845" y="3407088"/>
            <a:ext cx="1269527" cy="1019176"/>
            <a:chOff x="3759673" y="3422202"/>
            <a:chExt cx="1269527" cy="1019176"/>
          </a:xfrm>
        </p:grpSpPr>
        <p:pic>
          <p:nvPicPr>
            <p:cNvPr id="53"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9673" y="4187084"/>
              <a:ext cx="254294" cy="25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4148830" y="3422202"/>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55" name="Elbow Connector 54"/>
            <p:cNvCxnSpPr>
              <a:stCxn id="54" idx="2"/>
            </p:cNvCxnSpPr>
            <p:nvPr/>
          </p:nvCxnSpPr>
          <p:spPr>
            <a:xfrm rot="5400000">
              <a:off x="4140754" y="3865969"/>
              <a:ext cx="491919" cy="4046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7195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 Keys – Active Line</a:t>
            </a:r>
          </a:p>
        </p:txBody>
      </p:sp>
      <p:sp>
        <p:nvSpPr>
          <p:cNvPr id="4" name="TextBox 3"/>
          <p:cNvSpPr txBox="1"/>
          <p:nvPr/>
        </p:nvSpPr>
        <p:spPr>
          <a:xfrm>
            <a:off x="381000" y="990600"/>
            <a:ext cx="8382000" cy="923330"/>
          </a:xfrm>
          <a:prstGeom prst="rect">
            <a:avLst/>
          </a:prstGeom>
          <a:noFill/>
        </p:spPr>
        <p:txBody>
          <a:bodyPr wrap="square" rtlCol="0">
            <a:spAutoFit/>
          </a:bodyPr>
          <a:lstStyle/>
          <a:p>
            <a:r>
              <a:rPr lang="en-US" dirty="0" smtClean="0"/>
              <a:t>When a call is active on your telephone the Call Lamp will be lit steadily green and the associated ICON will appear as shown.</a:t>
            </a:r>
          </a:p>
          <a:p>
            <a:endParaRPr lang="en-US" dirty="0"/>
          </a:p>
        </p:txBody>
      </p:sp>
      <p:sp>
        <p:nvSpPr>
          <p:cNvPr id="2" name="TextBox 1"/>
          <p:cNvSpPr txBox="1"/>
          <p:nvPr/>
        </p:nvSpPr>
        <p:spPr>
          <a:xfrm>
            <a:off x="1227712" y="6384439"/>
            <a:ext cx="2239716" cy="261610"/>
          </a:xfrm>
          <a:prstGeom prst="rect">
            <a:avLst/>
          </a:prstGeom>
          <a:noFill/>
        </p:spPr>
        <p:txBody>
          <a:bodyPr wrap="none" rtlCol="0">
            <a:spAutoFit/>
          </a:bodyPr>
          <a:lstStyle/>
          <a:p>
            <a:r>
              <a:rPr lang="en-US" sz="1100" dirty="0" smtClean="0"/>
              <a:t>Call Key </a:t>
            </a:r>
            <a:r>
              <a:rPr lang="en-US" sz="1100" dirty="0"/>
              <a:t>Active Line ICON </a:t>
            </a:r>
            <a:r>
              <a:rPr lang="en-US" sz="1100" dirty="0" smtClean="0"/>
              <a:t>IP320</a:t>
            </a:r>
            <a:endParaRPr lang="en-US" sz="1100" dirty="0"/>
          </a:p>
        </p:txBody>
      </p:sp>
      <p:sp>
        <p:nvSpPr>
          <p:cNvPr id="23" name="TextBox 22"/>
          <p:cNvSpPr txBox="1"/>
          <p:nvPr/>
        </p:nvSpPr>
        <p:spPr>
          <a:xfrm>
            <a:off x="3599262" y="6160963"/>
            <a:ext cx="1845377" cy="261610"/>
          </a:xfrm>
          <a:prstGeom prst="rect">
            <a:avLst/>
          </a:prstGeom>
          <a:noFill/>
        </p:spPr>
        <p:txBody>
          <a:bodyPr wrap="none" rtlCol="0">
            <a:spAutoFit/>
          </a:bodyPr>
          <a:lstStyle/>
          <a:p>
            <a:r>
              <a:rPr lang="en-US" sz="1100" dirty="0" smtClean="0"/>
              <a:t>Call Lamp – Steady Green</a:t>
            </a:r>
            <a:endParaRPr lang="en-US" sz="11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476" y="5652919"/>
            <a:ext cx="834189" cy="73152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080" y="5715000"/>
            <a:ext cx="731520" cy="73152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863" y="5806440"/>
            <a:ext cx="379511" cy="365760"/>
          </a:xfrm>
          <a:prstGeom prst="rect">
            <a:avLst/>
          </a:prstGeom>
        </p:spPr>
      </p:pic>
      <p:sp>
        <p:nvSpPr>
          <p:cNvPr id="17" name="TextBox 16"/>
          <p:cNvSpPr txBox="1"/>
          <p:nvPr/>
        </p:nvSpPr>
        <p:spPr>
          <a:xfrm>
            <a:off x="5572475" y="6384439"/>
            <a:ext cx="2239716" cy="261610"/>
          </a:xfrm>
          <a:prstGeom prst="rect">
            <a:avLst/>
          </a:prstGeom>
          <a:noFill/>
        </p:spPr>
        <p:txBody>
          <a:bodyPr wrap="none" rtlCol="0">
            <a:spAutoFit/>
          </a:bodyPr>
          <a:lstStyle/>
          <a:p>
            <a:r>
              <a:rPr lang="en-US" sz="1100" dirty="0" smtClean="0"/>
              <a:t>Call Key </a:t>
            </a:r>
            <a:r>
              <a:rPr lang="en-US" sz="1100" dirty="0"/>
              <a:t>Active Line ICON </a:t>
            </a:r>
            <a:r>
              <a:rPr lang="en-US" sz="1100" dirty="0" smtClean="0"/>
              <a:t>IP410</a:t>
            </a:r>
            <a:endParaRPr lang="en-US" sz="1100" dirty="0"/>
          </a:p>
        </p:txBody>
      </p:sp>
      <p:sp>
        <p:nvSpPr>
          <p:cNvPr id="22" name="TextBox 21"/>
          <p:cNvSpPr txBox="1"/>
          <p:nvPr/>
        </p:nvSpPr>
        <p:spPr>
          <a:xfrm>
            <a:off x="457200" y="2057400"/>
            <a:ext cx="8382000" cy="369332"/>
          </a:xfrm>
          <a:prstGeom prst="rect">
            <a:avLst/>
          </a:prstGeom>
          <a:noFill/>
        </p:spPr>
        <p:txBody>
          <a:bodyPr wrap="square" rtlCol="0">
            <a:spAutoFit/>
          </a:bodyPr>
          <a:lstStyle/>
          <a:p>
            <a:r>
              <a:rPr lang="en-US" dirty="0" smtClean="0"/>
              <a:t>Once answered, the CID information and call timer are displayed.</a:t>
            </a:r>
          </a:p>
        </p:txBody>
      </p:sp>
      <p:grpSp>
        <p:nvGrpSpPr>
          <p:cNvPr id="74" name="Group 73"/>
          <p:cNvGrpSpPr/>
          <p:nvPr/>
        </p:nvGrpSpPr>
        <p:grpSpPr>
          <a:xfrm>
            <a:off x="762000" y="3200400"/>
            <a:ext cx="3381395" cy="2390759"/>
            <a:chOff x="762000" y="3200400"/>
            <a:chExt cx="3381395" cy="2390759"/>
          </a:xfrm>
          <a:effectLst>
            <a:outerShdw blurRad="63500" sx="102000" sy="102000" algn="ctr" rotWithShape="0">
              <a:prstClr val="black">
                <a:alpha val="40000"/>
              </a:prstClr>
            </a:outerShdw>
          </a:effectLst>
        </p:grpSpPr>
        <p:grpSp>
          <p:nvGrpSpPr>
            <p:cNvPr id="7" name="Group 6"/>
            <p:cNvGrpSpPr/>
            <p:nvPr/>
          </p:nvGrpSpPr>
          <p:grpSpPr>
            <a:xfrm>
              <a:off x="762000" y="3200400"/>
              <a:ext cx="3381395" cy="2390759"/>
              <a:chOff x="656872" y="2667000"/>
              <a:chExt cx="3381395" cy="2390759"/>
            </a:xfrm>
          </p:grpSpPr>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6872" y="2667000"/>
                <a:ext cx="3381395" cy="2390759"/>
              </a:xfrm>
              <a:prstGeom prst="rect">
                <a:avLst/>
              </a:prstGeom>
            </p:spPr>
          </p:pic>
          <p:sp>
            <p:nvSpPr>
              <p:cNvPr id="21" name="TextBox 20"/>
              <p:cNvSpPr txBox="1"/>
              <p:nvPr/>
            </p:nvSpPr>
            <p:spPr>
              <a:xfrm>
                <a:off x="1103241" y="3791635"/>
                <a:ext cx="1447800" cy="323165"/>
              </a:xfrm>
              <a:prstGeom prst="rect">
                <a:avLst/>
              </a:prstGeom>
              <a:noFill/>
            </p:spPr>
            <p:txBody>
              <a:bodyPr wrap="square" rtlCol="0">
                <a:spAutoFit/>
              </a:bodyPr>
              <a:lstStyle/>
              <a:p>
                <a:pPr>
                  <a:lnSpc>
                    <a:spcPts val="900"/>
                  </a:lnSpc>
                </a:pPr>
                <a:r>
                  <a:rPr lang="en-US" sz="1000" dirty="0" smtClean="0">
                    <a:solidFill>
                      <a:srgbClr val="000066"/>
                    </a:solidFill>
                    <a:latin typeface="Courier New" pitchFamily="49" charset="0"/>
                    <a:cs typeface="Courier New" pitchFamily="49" charset="0"/>
                  </a:rPr>
                  <a:t>8005551234</a:t>
                </a:r>
              </a:p>
              <a:p>
                <a:pPr>
                  <a:lnSpc>
                    <a:spcPts val="900"/>
                  </a:lnSpc>
                </a:pPr>
                <a:r>
                  <a:rPr lang="en-US" sz="1000" dirty="0" smtClean="0">
                    <a:solidFill>
                      <a:srgbClr val="000066"/>
                    </a:solidFill>
                    <a:latin typeface="Courier New" pitchFamily="49" charset="0"/>
                    <a:cs typeface="Courier New" pitchFamily="49" charset="0"/>
                  </a:rPr>
                  <a:t>00:00:44</a:t>
                </a:r>
                <a:endParaRPr lang="en-US" sz="1000" dirty="0">
                  <a:latin typeface="Courier New" pitchFamily="49" charset="0"/>
                  <a:cs typeface="Courier New" pitchFamily="49"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732" y="3425908"/>
                <a:ext cx="228600" cy="200465"/>
              </a:xfrm>
              <a:prstGeom prst="rect">
                <a:avLst/>
              </a:prstGeom>
            </p:spPr>
          </p:pic>
        </p:grpSp>
        <p:grpSp>
          <p:nvGrpSpPr>
            <p:cNvPr id="73" name="Group 72"/>
            <p:cNvGrpSpPr/>
            <p:nvPr/>
          </p:nvGrpSpPr>
          <p:grpSpPr>
            <a:xfrm>
              <a:off x="1303421" y="4586376"/>
              <a:ext cx="1914630" cy="190161"/>
              <a:chOff x="1602975" y="4221267"/>
              <a:chExt cx="1914630" cy="190161"/>
            </a:xfrm>
          </p:grpSpPr>
          <p:pic>
            <p:nvPicPr>
              <p:cNvPr id="47" name="Picture 4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95823" y="4221267"/>
                <a:ext cx="465977" cy="190161"/>
              </a:xfrm>
              <a:prstGeom prst="rect">
                <a:avLst/>
              </a:prstGeom>
            </p:spPr>
          </p:pic>
          <p:pic>
            <p:nvPicPr>
              <p:cNvPr id="48" name="Picture 4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51628" y="4221267"/>
                <a:ext cx="465977" cy="190161"/>
              </a:xfrm>
              <a:prstGeom prst="rect">
                <a:avLst/>
              </a:prstGeom>
            </p:spPr>
          </p:pic>
          <p:pic>
            <p:nvPicPr>
              <p:cNvPr id="49" name="Picture 48"/>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2975" y="4221267"/>
                <a:ext cx="465977" cy="190161"/>
              </a:xfrm>
              <a:prstGeom prst="rect">
                <a:avLst/>
              </a:prstGeom>
            </p:spPr>
          </p:pic>
          <p:pic>
            <p:nvPicPr>
              <p:cNvPr id="50" name="Picture 49"/>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61800" y="4221267"/>
                <a:ext cx="465977" cy="190161"/>
              </a:xfrm>
              <a:prstGeom prst="rect">
                <a:avLst/>
              </a:prstGeom>
            </p:spPr>
          </p:pic>
        </p:grpSp>
      </p:grpSp>
      <p:grpSp>
        <p:nvGrpSpPr>
          <p:cNvPr id="12" name="Group 11"/>
          <p:cNvGrpSpPr/>
          <p:nvPr/>
        </p:nvGrpSpPr>
        <p:grpSpPr>
          <a:xfrm>
            <a:off x="5257800" y="3124200"/>
            <a:ext cx="2937258" cy="2526930"/>
            <a:chOff x="5402179" y="2727158"/>
            <a:chExt cx="2937258" cy="2526930"/>
          </a:xfrm>
          <a:effectLst>
            <a:outerShdw blurRad="63500" sx="102000" sy="102000" algn="ctr" rotWithShape="0">
              <a:prstClr val="black">
                <a:alpha val="40000"/>
              </a:prstClr>
            </a:outerShdw>
          </a:effectLst>
        </p:grpSpPr>
        <p:grpSp>
          <p:nvGrpSpPr>
            <p:cNvPr id="11" name="Group 10"/>
            <p:cNvGrpSpPr/>
            <p:nvPr/>
          </p:nvGrpSpPr>
          <p:grpSpPr>
            <a:xfrm>
              <a:off x="5402179" y="2727158"/>
              <a:ext cx="2937258" cy="2526930"/>
              <a:chOff x="5690611" y="2755347"/>
              <a:chExt cx="2937258" cy="2526930"/>
            </a:xfrm>
            <a:effectLst>
              <a:outerShdw blurRad="63500" dir="3600000" sx="102000" sy="102000" algn="ctr" rotWithShape="0">
                <a:prstClr val="black">
                  <a:alpha val="40000"/>
                </a:prstClr>
              </a:outerShdw>
            </a:effectLst>
          </p:grpSpPr>
          <p:grpSp>
            <p:nvGrpSpPr>
              <p:cNvPr id="9" name="Group 8"/>
              <p:cNvGrpSpPr/>
              <p:nvPr/>
            </p:nvGrpSpPr>
            <p:grpSpPr>
              <a:xfrm>
                <a:off x="5690611" y="2755347"/>
                <a:ext cx="2937258" cy="2526930"/>
                <a:chOff x="5690611" y="2755347"/>
                <a:chExt cx="2937258" cy="2526930"/>
              </a:xfrm>
            </p:grpSpPr>
            <p:pic>
              <p:nvPicPr>
                <p:cNvPr id="5" name="Picture 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690611" y="2755347"/>
                  <a:ext cx="2937258" cy="252693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087" y="3428908"/>
                  <a:ext cx="162113" cy="16211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603" y="3218506"/>
                  <a:ext cx="237195" cy="228600"/>
                </a:xfrm>
                <a:prstGeom prst="rect">
                  <a:avLst/>
                </a:prstGeom>
              </p:spPr>
            </p:pic>
          </p:grpSp>
          <p:sp>
            <p:nvSpPr>
              <p:cNvPr id="20" name="TextBox 19"/>
              <p:cNvSpPr txBox="1"/>
              <p:nvPr/>
            </p:nvSpPr>
            <p:spPr>
              <a:xfrm>
                <a:off x="5943600" y="3384987"/>
                <a:ext cx="1447800" cy="323486"/>
              </a:xfrm>
              <a:prstGeom prst="rect">
                <a:avLst/>
              </a:prstGeom>
              <a:noFill/>
            </p:spPr>
            <p:txBody>
              <a:bodyPr wrap="square" rtlCol="0">
                <a:spAutoFit/>
              </a:bodyPr>
              <a:lstStyle/>
              <a:p>
                <a:pPr algn="ctr">
                  <a:lnSpc>
                    <a:spcPts val="900"/>
                  </a:lnSpc>
                </a:pPr>
                <a:r>
                  <a:rPr lang="en-US" sz="1000" dirty="0" smtClean="0">
                    <a:solidFill>
                      <a:srgbClr val="000066"/>
                    </a:solidFill>
                  </a:rPr>
                  <a:t>“Bernard Rubble”</a:t>
                </a:r>
              </a:p>
              <a:p>
                <a:pPr algn="ctr">
                  <a:lnSpc>
                    <a:spcPts val="900"/>
                  </a:lnSpc>
                </a:pPr>
                <a:r>
                  <a:rPr lang="en-US" sz="1000" dirty="0" smtClean="0">
                    <a:solidFill>
                      <a:srgbClr val="000066"/>
                    </a:solidFill>
                  </a:rPr>
                  <a:t>00:01:43</a:t>
                </a:r>
                <a:endParaRPr lang="en-US" sz="1000" dirty="0">
                  <a:solidFill>
                    <a:srgbClr val="000066"/>
                  </a:solidFill>
                </a:endParaRPr>
              </a:p>
            </p:txBody>
          </p:sp>
        </p:grpSp>
        <p:pic>
          <p:nvPicPr>
            <p:cNvPr id="51" name="Picture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32534" y="4349359"/>
              <a:ext cx="519901" cy="219456"/>
            </a:xfrm>
            <a:prstGeom prst="rect">
              <a:avLst/>
            </a:prstGeom>
          </p:spPr>
        </p:pic>
        <p:pic>
          <p:nvPicPr>
            <p:cNvPr id="52" name="Picture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81347" y="4349359"/>
              <a:ext cx="519901" cy="219456"/>
            </a:xfrm>
            <a:prstGeom prst="rect">
              <a:avLst/>
            </a:prstGeom>
          </p:spPr>
        </p:pic>
        <p:pic>
          <p:nvPicPr>
            <p:cNvPr id="53" name="Picture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16854" y="4349359"/>
              <a:ext cx="511174" cy="215772"/>
            </a:xfrm>
            <a:prstGeom prst="rect">
              <a:avLst/>
            </a:prstGeom>
          </p:spPr>
        </p:pic>
        <p:pic>
          <p:nvPicPr>
            <p:cNvPr id="54" name="Picture 5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56941" y="4349359"/>
              <a:ext cx="519901" cy="219456"/>
            </a:xfrm>
            <a:prstGeom prst="rect">
              <a:avLst/>
            </a:prstGeom>
          </p:spPr>
        </p:pic>
      </p:grpSp>
      <p:grpSp>
        <p:nvGrpSpPr>
          <p:cNvPr id="33" name="Group 32"/>
          <p:cNvGrpSpPr/>
          <p:nvPr/>
        </p:nvGrpSpPr>
        <p:grpSpPr>
          <a:xfrm>
            <a:off x="3843430" y="3414645"/>
            <a:ext cx="1269527" cy="1019176"/>
            <a:chOff x="3759673" y="3422202"/>
            <a:chExt cx="1269527" cy="1019176"/>
          </a:xfrm>
        </p:grpSpPr>
        <p:pic>
          <p:nvPicPr>
            <p:cNvPr id="34"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59673" y="4187084"/>
              <a:ext cx="254294" cy="25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4148830" y="3422202"/>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36" name="Elbow Connector 35"/>
            <p:cNvCxnSpPr>
              <a:stCxn id="35" idx="2"/>
            </p:cNvCxnSpPr>
            <p:nvPr/>
          </p:nvCxnSpPr>
          <p:spPr>
            <a:xfrm rot="5400000">
              <a:off x="4140754" y="3865969"/>
              <a:ext cx="491919" cy="4046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4260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Placing a Call on Hold</a:t>
            </a:r>
          </a:p>
        </p:txBody>
      </p:sp>
      <p:sp>
        <p:nvSpPr>
          <p:cNvPr id="4" name="TextBox 3"/>
          <p:cNvSpPr txBox="1"/>
          <p:nvPr/>
        </p:nvSpPr>
        <p:spPr>
          <a:xfrm>
            <a:off x="381000" y="990600"/>
            <a:ext cx="8382000" cy="1754326"/>
          </a:xfrm>
          <a:prstGeom prst="rect">
            <a:avLst/>
          </a:prstGeom>
          <a:noFill/>
        </p:spPr>
        <p:txBody>
          <a:bodyPr wrap="square" rtlCol="0">
            <a:spAutoFit/>
          </a:bodyPr>
          <a:lstStyle/>
          <a:p>
            <a:r>
              <a:rPr lang="en-US" dirty="0" smtClean="0"/>
              <a:t>While connected to a call you may like to hold the current call to answer or place another call. To hold a call:</a:t>
            </a:r>
          </a:p>
          <a:p>
            <a:pPr marL="285750" indent="-285750">
              <a:buFont typeface="Arial" pitchFamily="34" charset="0"/>
              <a:buChar char="•"/>
            </a:pPr>
            <a:r>
              <a:rPr lang="en-US" dirty="0" smtClean="0"/>
              <a:t>Press           or        , or;</a:t>
            </a:r>
            <a:br>
              <a:rPr lang="en-US" dirty="0" smtClean="0"/>
            </a:br>
            <a:endParaRPr lang="en-US" dirty="0" smtClean="0"/>
          </a:p>
          <a:p>
            <a:pPr marL="285750" indent="-285750">
              <a:buFont typeface="Arial" pitchFamily="34" charset="0"/>
              <a:buChar char="•"/>
            </a:pPr>
            <a:r>
              <a:rPr lang="en-US" dirty="0" smtClean="0"/>
              <a:t>Access another Call Key to answer or place your next call</a:t>
            </a: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103" y="5702719"/>
            <a:ext cx="847023" cy="73152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921" y="5694060"/>
            <a:ext cx="723016" cy="73152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785" y="5822734"/>
            <a:ext cx="368431" cy="365760"/>
          </a:xfrm>
          <a:prstGeom prst="rect">
            <a:avLst/>
          </a:prstGeom>
        </p:spPr>
      </p:pic>
      <p:sp>
        <p:nvSpPr>
          <p:cNvPr id="30" name="TextBox 29"/>
          <p:cNvSpPr txBox="1"/>
          <p:nvPr/>
        </p:nvSpPr>
        <p:spPr>
          <a:xfrm>
            <a:off x="1167261" y="6465585"/>
            <a:ext cx="2340705" cy="261610"/>
          </a:xfrm>
          <a:prstGeom prst="rect">
            <a:avLst/>
          </a:prstGeom>
          <a:noFill/>
        </p:spPr>
        <p:txBody>
          <a:bodyPr wrap="none" rtlCol="0">
            <a:spAutoFit/>
          </a:bodyPr>
          <a:lstStyle/>
          <a:p>
            <a:r>
              <a:rPr lang="en-US" sz="1100" dirty="0" smtClean="0"/>
              <a:t>Call Key Line Inactive ICON IP320</a:t>
            </a:r>
            <a:endParaRPr lang="en-US" sz="1100" dirty="0"/>
          </a:p>
        </p:txBody>
      </p:sp>
      <p:sp>
        <p:nvSpPr>
          <p:cNvPr id="31" name="TextBox 30"/>
          <p:cNvSpPr txBox="1"/>
          <p:nvPr/>
        </p:nvSpPr>
        <p:spPr>
          <a:xfrm>
            <a:off x="3621258" y="6207060"/>
            <a:ext cx="1901483" cy="261610"/>
          </a:xfrm>
          <a:prstGeom prst="rect">
            <a:avLst/>
          </a:prstGeom>
          <a:noFill/>
        </p:spPr>
        <p:txBody>
          <a:bodyPr wrap="none" rtlCol="0">
            <a:spAutoFit/>
          </a:bodyPr>
          <a:lstStyle/>
          <a:p>
            <a:r>
              <a:rPr lang="en-US" sz="1100" dirty="0" smtClean="0"/>
              <a:t>Call Lamp – Flashes Green</a:t>
            </a:r>
            <a:endParaRPr lang="en-US" sz="1100" dirty="0"/>
          </a:p>
        </p:txBody>
      </p:sp>
      <p:sp>
        <p:nvSpPr>
          <p:cNvPr id="32" name="TextBox 31"/>
          <p:cNvSpPr txBox="1"/>
          <p:nvPr/>
        </p:nvSpPr>
        <p:spPr>
          <a:xfrm>
            <a:off x="5653058" y="6468670"/>
            <a:ext cx="2146742" cy="261610"/>
          </a:xfrm>
          <a:prstGeom prst="rect">
            <a:avLst/>
          </a:prstGeom>
          <a:noFill/>
        </p:spPr>
        <p:txBody>
          <a:bodyPr wrap="none" rtlCol="0">
            <a:spAutoFit/>
          </a:bodyPr>
          <a:lstStyle/>
          <a:p>
            <a:r>
              <a:rPr lang="en-US" sz="1100" dirty="0" smtClean="0"/>
              <a:t>Call Key </a:t>
            </a:r>
            <a:r>
              <a:rPr lang="en-US" sz="1100" dirty="0"/>
              <a:t>Held Line ICON </a:t>
            </a:r>
            <a:r>
              <a:rPr lang="en-US" sz="1100" dirty="0" smtClean="0"/>
              <a:t>IP410</a:t>
            </a:r>
            <a:endParaRPr lang="en-US" sz="1100" dirty="0"/>
          </a:p>
        </p:txBody>
      </p:sp>
      <p:grpSp>
        <p:nvGrpSpPr>
          <p:cNvPr id="11" name="Group 10"/>
          <p:cNvGrpSpPr/>
          <p:nvPr/>
        </p:nvGrpSpPr>
        <p:grpSpPr>
          <a:xfrm>
            <a:off x="5257800" y="3124200"/>
            <a:ext cx="2937258" cy="2526930"/>
            <a:chOff x="5387665" y="2734147"/>
            <a:chExt cx="2937258" cy="2526930"/>
          </a:xfrm>
          <a:effectLst>
            <a:outerShdw blurRad="63500" sx="102000" sy="102000" algn="ctr" rotWithShape="0">
              <a:prstClr val="black">
                <a:alpha val="40000"/>
              </a:prstClr>
            </a:outerShdw>
          </a:effectLst>
        </p:grpSpPr>
        <p:pic>
          <p:nvPicPr>
            <p:cNvPr id="24" name="Picture 2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387665" y="2734147"/>
              <a:ext cx="2937258" cy="252693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285" y="3407800"/>
              <a:ext cx="166460" cy="168418"/>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9910" y="3189885"/>
              <a:ext cx="237744" cy="23602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2534" y="4349359"/>
              <a:ext cx="519901" cy="219456"/>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347" y="4349359"/>
              <a:ext cx="519901" cy="219456"/>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16854" y="4349359"/>
              <a:ext cx="511174" cy="215772"/>
            </a:xfrm>
            <a:prstGeom prst="rect">
              <a:avLst/>
            </a:prstGeom>
          </p:spPr>
        </p:pic>
        <p:pic>
          <p:nvPicPr>
            <p:cNvPr id="2048" name="Picture 20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6941" y="4349359"/>
              <a:ext cx="519901" cy="219456"/>
            </a:xfrm>
            <a:prstGeom prst="rect">
              <a:avLst/>
            </a:prstGeom>
          </p:spPr>
        </p:pic>
      </p:gr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9688" y="1651991"/>
            <a:ext cx="511174" cy="215772"/>
          </a:xfrm>
          <a:prstGeom prst="rect">
            <a:avLst/>
          </a:prstGeom>
        </p:spPr>
      </p:pic>
      <p:pic>
        <p:nvPicPr>
          <p:cNvPr id="2049" name="Picture 20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3797" y="1562104"/>
            <a:ext cx="372064" cy="394251"/>
          </a:xfrm>
          <a:prstGeom prst="rect">
            <a:avLst/>
          </a:prstGeom>
        </p:spPr>
      </p:pic>
      <p:grpSp>
        <p:nvGrpSpPr>
          <p:cNvPr id="10" name="Group 9"/>
          <p:cNvGrpSpPr/>
          <p:nvPr/>
        </p:nvGrpSpPr>
        <p:grpSpPr>
          <a:xfrm>
            <a:off x="762000" y="3200400"/>
            <a:ext cx="3381395" cy="2390759"/>
            <a:chOff x="1052502" y="2823432"/>
            <a:chExt cx="3381395" cy="2390759"/>
          </a:xfrm>
          <a:effectLst>
            <a:outerShdw blurRad="63500" sx="102000" sy="102000" algn="ctr" rotWithShape="0">
              <a:prstClr val="black">
                <a:alpha val="40000"/>
              </a:prstClr>
            </a:outerShdw>
          </a:effectLst>
        </p:grpSpPr>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52502" y="2823432"/>
              <a:ext cx="3381395" cy="239075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007" y="3361686"/>
              <a:ext cx="237744" cy="236021"/>
            </a:xfrm>
            <a:prstGeom prst="rect">
              <a:avLst/>
            </a:prstGeom>
          </p:spPr>
        </p:pic>
        <p:pic>
          <p:nvPicPr>
            <p:cNvPr id="2050" name="Picture 2049"/>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95823" y="4221267"/>
              <a:ext cx="465977" cy="190161"/>
            </a:xfrm>
            <a:prstGeom prst="rect">
              <a:avLst/>
            </a:prstGeom>
          </p:spPr>
        </p:pic>
        <p:pic>
          <p:nvPicPr>
            <p:cNvPr id="2051" name="Picture 2050"/>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51628" y="4221267"/>
              <a:ext cx="465977" cy="190161"/>
            </a:xfrm>
            <a:prstGeom prst="rect">
              <a:avLst/>
            </a:prstGeom>
          </p:spPr>
        </p:pic>
        <p:pic>
          <p:nvPicPr>
            <p:cNvPr id="2052" name="Picture 2051"/>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02975" y="4221267"/>
              <a:ext cx="465977" cy="190161"/>
            </a:xfrm>
            <a:prstGeom prst="rect">
              <a:avLst/>
            </a:prstGeom>
          </p:spPr>
        </p:pic>
        <p:pic>
          <p:nvPicPr>
            <p:cNvPr id="2054" name="Picture 2053"/>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61800" y="4221267"/>
              <a:ext cx="465977" cy="190161"/>
            </a:xfrm>
            <a:prstGeom prst="rect">
              <a:avLst/>
            </a:prstGeom>
          </p:spPr>
        </p:pic>
      </p:grpSp>
      <p:grpSp>
        <p:nvGrpSpPr>
          <p:cNvPr id="33" name="Group 32"/>
          <p:cNvGrpSpPr/>
          <p:nvPr/>
        </p:nvGrpSpPr>
        <p:grpSpPr>
          <a:xfrm>
            <a:off x="3847785" y="3414645"/>
            <a:ext cx="1269527" cy="1019176"/>
            <a:chOff x="3759673" y="3422202"/>
            <a:chExt cx="1269527" cy="1019176"/>
          </a:xfrm>
        </p:grpSpPr>
        <p:pic>
          <p:nvPicPr>
            <p:cNvPr id="34"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59673" y="4187084"/>
              <a:ext cx="254294" cy="25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4148830" y="3422202"/>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37" name="Elbow Connector 36"/>
            <p:cNvCxnSpPr>
              <a:stCxn id="36" idx="2"/>
            </p:cNvCxnSpPr>
            <p:nvPr/>
          </p:nvCxnSpPr>
          <p:spPr>
            <a:xfrm rot="5400000">
              <a:off x="4140754" y="3865969"/>
              <a:ext cx="491919" cy="4046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1698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Call Transfer - Announced</a:t>
            </a:r>
          </a:p>
        </p:txBody>
      </p:sp>
      <p:sp>
        <p:nvSpPr>
          <p:cNvPr id="4" name="TextBox 3"/>
          <p:cNvSpPr txBox="1"/>
          <p:nvPr/>
        </p:nvSpPr>
        <p:spPr>
          <a:xfrm>
            <a:off x="381000" y="685800"/>
            <a:ext cx="8382000" cy="646331"/>
          </a:xfrm>
          <a:prstGeom prst="rect">
            <a:avLst/>
          </a:prstGeom>
          <a:noFill/>
        </p:spPr>
        <p:txBody>
          <a:bodyPr wrap="square" rtlCol="0">
            <a:spAutoFit/>
          </a:bodyPr>
          <a:lstStyle/>
          <a:p>
            <a:r>
              <a:rPr lang="en-US" dirty="0" smtClean="0"/>
              <a:t>Call Transfer allows you to deliver a call directly to the destination you wish. There are two choices when transferring a call: Announced or Blind Transfer</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053" y="5649654"/>
            <a:ext cx="834189" cy="73152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744" y="5707246"/>
            <a:ext cx="740229" cy="73152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244" y="5801747"/>
            <a:ext cx="379512" cy="365760"/>
          </a:xfrm>
          <a:prstGeom prst="rect">
            <a:avLst/>
          </a:prstGeom>
        </p:spPr>
      </p:pic>
      <p:sp>
        <p:nvSpPr>
          <p:cNvPr id="29" name="TextBox 28"/>
          <p:cNvSpPr txBox="1"/>
          <p:nvPr/>
        </p:nvSpPr>
        <p:spPr>
          <a:xfrm>
            <a:off x="3554846" y="6172855"/>
            <a:ext cx="2032929" cy="261610"/>
          </a:xfrm>
          <a:prstGeom prst="rect">
            <a:avLst/>
          </a:prstGeom>
          <a:noFill/>
        </p:spPr>
        <p:txBody>
          <a:bodyPr wrap="none" rtlCol="0">
            <a:spAutoFit/>
          </a:bodyPr>
          <a:lstStyle/>
          <a:p>
            <a:r>
              <a:rPr lang="en-US" sz="1100" dirty="0" smtClean="0"/>
              <a:t>Call Lamp – Lit Steady Green</a:t>
            </a:r>
            <a:endParaRPr lang="en-US" sz="1100" dirty="0"/>
          </a:p>
        </p:txBody>
      </p:sp>
      <p:sp>
        <p:nvSpPr>
          <p:cNvPr id="30" name="TextBox 29"/>
          <p:cNvSpPr txBox="1"/>
          <p:nvPr/>
        </p:nvSpPr>
        <p:spPr>
          <a:xfrm>
            <a:off x="5689356" y="6438766"/>
            <a:ext cx="2073003" cy="261610"/>
          </a:xfrm>
          <a:prstGeom prst="rect">
            <a:avLst/>
          </a:prstGeom>
          <a:noFill/>
        </p:spPr>
        <p:txBody>
          <a:bodyPr wrap="none" rtlCol="0">
            <a:spAutoFit/>
          </a:bodyPr>
          <a:lstStyle/>
          <a:p>
            <a:r>
              <a:rPr lang="en-US" sz="1100" dirty="0" smtClean="0"/>
              <a:t>Call Key </a:t>
            </a:r>
            <a:r>
              <a:rPr lang="en-US" sz="1100" dirty="0"/>
              <a:t>Transfer ICON </a:t>
            </a:r>
            <a:r>
              <a:rPr lang="en-US" sz="1100" dirty="0" smtClean="0"/>
              <a:t>IP410</a:t>
            </a:r>
            <a:endParaRPr lang="en-US" sz="1100" dirty="0"/>
          </a:p>
        </p:txBody>
      </p:sp>
      <p:sp>
        <p:nvSpPr>
          <p:cNvPr id="2" name="TextBox 1"/>
          <p:cNvSpPr txBox="1"/>
          <p:nvPr/>
        </p:nvSpPr>
        <p:spPr>
          <a:xfrm>
            <a:off x="2486456" y="1393634"/>
            <a:ext cx="6657544" cy="1746632"/>
          </a:xfrm>
          <a:prstGeom prst="rect">
            <a:avLst/>
          </a:prstGeom>
          <a:noFill/>
        </p:spPr>
        <p:txBody>
          <a:bodyPr wrap="square" rtlCol="0">
            <a:spAutoFit/>
          </a:bodyPr>
          <a:lstStyle/>
          <a:p>
            <a:pPr>
              <a:lnSpc>
                <a:spcPts val="2000"/>
              </a:lnSpc>
            </a:pPr>
            <a:r>
              <a:rPr lang="en-US" dirty="0" smtClean="0"/>
              <a:t>While connected to a call:</a:t>
            </a:r>
          </a:p>
          <a:p>
            <a:pPr marL="285750" indent="-285750">
              <a:lnSpc>
                <a:spcPts val="2000"/>
              </a:lnSpc>
              <a:spcBef>
                <a:spcPts val="300"/>
              </a:spcBef>
              <a:spcAft>
                <a:spcPts val="300"/>
              </a:spcAft>
              <a:buFont typeface="Arial" pitchFamily="34" charset="0"/>
              <a:buChar char="•"/>
            </a:pPr>
            <a:r>
              <a:rPr lang="en-US" dirty="0" smtClean="0"/>
              <a:t>Press           or</a:t>
            </a:r>
          </a:p>
          <a:p>
            <a:pPr marL="285750" indent="-285750">
              <a:lnSpc>
                <a:spcPts val="2000"/>
              </a:lnSpc>
              <a:buFont typeface="Arial" pitchFamily="34" charset="0"/>
              <a:buChar char="•"/>
            </a:pPr>
            <a:r>
              <a:rPr lang="en-US" dirty="0" smtClean="0"/>
              <a:t>You will be prompted to input the destination, input extension</a:t>
            </a:r>
          </a:p>
          <a:p>
            <a:pPr marL="285750" indent="-285750">
              <a:lnSpc>
                <a:spcPts val="2000"/>
              </a:lnSpc>
              <a:buFont typeface="Arial" pitchFamily="34" charset="0"/>
              <a:buChar char="•"/>
            </a:pPr>
            <a:r>
              <a:rPr lang="en-US" dirty="0" smtClean="0"/>
              <a:t>Press           or</a:t>
            </a:r>
          </a:p>
          <a:p>
            <a:pPr marL="285750" indent="-285750">
              <a:lnSpc>
                <a:spcPts val="2000"/>
              </a:lnSpc>
              <a:buFont typeface="Arial" pitchFamily="34" charset="0"/>
              <a:buChar char="•"/>
            </a:pPr>
            <a:r>
              <a:rPr lang="en-US" dirty="0" smtClean="0"/>
              <a:t>Wait for the person to answer and announce the call to them</a:t>
            </a:r>
          </a:p>
          <a:p>
            <a:pPr marL="285750" indent="-285750">
              <a:lnSpc>
                <a:spcPts val="2000"/>
              </a:lnSpc>
              <a:spcBef>
                <a:spcPts val="300"/>
              </a:spcBef>
              <a:buFont typeface="Arial" pitchFamily="34" charset="0"/>
              <a:buChar char="•"/>
            </a:pPr>
            <a:r>
              <a:rPr lang="en-US" dirty="0" smtClean="0"/>
              <a:t>Press           or                     to complete the transfer</a:t>
            </a:r>
            <a:endParaRPr lang="en-US" dirty="0"/>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8127" y="1760448"/>
            <a:ext cx="537762" cy="219456"/>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2699" y="1763470"/>
            <a:ext cx="519901" cy="219456"/>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8399" y="1675852"/>
            <a:ext cx="415337" cy="388649"/>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8399" y="2246233"/>
            <a:ext cx="365760" cy="365760"/>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8122" y="2320314"/>
            <a:ext cx="537767" cy="219456"/>
          </a:xfrm>
          <a:prstGeom prst="rect">
            <a:avLst/>
          </a:prstGeom>
        </p:spPr>
      </p:pic>
      <p:pic>
        <p:nvPicPr>
          <p:cNvPr id="45" name="Picture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31052" y="2326646"/>
            <a:ext cx="519901" cy="219456"/>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5422" y="2769351"/>
            <a:ext cx="415337" cy="388649"/>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8127" y="2850925"/>
            <a:ext cx="537762" cy="219456"/>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2699" y="2853947"/>
            <a:ext cx="519901" cy="219456"/>
          </a:xfrm>
          <a:prstGeom prst="rect">
            <a:avLst/>
          </a:prstGeom>
        </p:spPr>
      </p:pic>
      <p:pic>
        <p:nvPicPr>
          <p:cNvPr id="52" name="Picture 51"/>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t="-2530"/>
          <a:stretch/>
        </p:blipFill>
        <p:spPr>
          <a:xfrm>
            <a:off x="5257800" y="3053374"/>
            <a:ext cx="2937258" cy="2590853"/>
          </a:xfrm>
          <a:prstGeom prst="rect">
            <a:avLst/>
          </a:prstGeom>
          <a:effectLst>
            <a:outerShdw blurRad="63500" sx="102000" sy="102000" algn="ctr" rotWithShape="0">
              <a:prstClr val="black">
                <a:alpha val="40000"/>
              </a:prstClr>
            </a:outerShdw>
          </a:effectLst>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829" y="3803685"/>
            <a:ext cx="166552" cy="164592"/>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474" y="3581400"/>
            <a:ext cx="248315" cy="239317"/>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2669" y="4732509"/>
            <a:ext cx="519901" cy="219456"/>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51482" y="4732509"/>
            <a:ext cx="519901" cy="219456"/>
          </a:xfrm>
          <a:prstGeom prst="rect">
            <a:avLst/>
          </a:prstGeom>
        </p:spPr>
      </p:pic>
      <p:pic>
        <p:nvPicPr>
          <p:cNvPr id="57" name="Picture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86989" y="4732509"/>
            <a:ext cx="511174" cy="215772"/>
          </a:xfrm>
          <a:prstGeom prst="rect">
            <a:avLst/>
          </a:prstGeom>
        </p:spPr>
      </p:pic>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7076" y="4732509"/>
            <a:ext cx="519901" cy="219456"/>
          </a:xfrm>
          <a:prstGeom prst="rect">
            <a:avLst/>
          </a:prstGeom>
        </p:spPr>
      </p:pic>
      <p:sp>
        <p:nvSpPr>
          <p:cNvPr id="59" name="TextBox 58"/>
          <p:cNvSpPr txBox="1"/>
          <p:nvPr/>
        </p:nvSpPr>
        <p:spPr>
          <a:xfrm>
            <a:off x="5510789" y="3746937"/>
            <a:ext cx="1447800" cy="208070"/>
          </a:xfrm>
          <a:prstGeom prst="rect">
            <a:avLst/>
          </a:prstGeom>
          <a:noFill/>
        </p:spPr>
        <p:txBody>
          <a:bodyPr wrap="square" rtlCol="0">
            <a:spAutoFit/>
          </a:bodyPr>
          <a:lstStyle/>
          <a:p>
            <a:pPr algn="ctr">
              <a:lnSpc>
                <a:spcPts val="900"/>
              </a:lnSpc>
            </a:pPr>
            <a:r>
              <a:rPr lang="en-US" sz="1000" dirty="0" smtClean="0">
                <a:solidFill>
                  <a:srgbClr val="000066"/>
                </a:solidFill>
              </a:rPr>
              <a:t>Transfer to</a:t>
            </a:r>
            <a:endParaRPr lang="en-US" sz="1000" dirty="0">
              <a:solidFill>
                <a:srgbClr val="000066"/>
              </a:solidFill>
            </a:endParaRPr>
          </a:p>
        </p:txBody>
      </p:sp>
      <p:pic>
        <p:nvPicPr>
          <p:cNvPr id="61" name="Picture 60"/>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t="-4827" b="-1"/>
          <a:stretch/>
        </p:blipFill>
        <p:spPr>
          <a:xfrm>
            <a:off x="762000" y="3056396"/>
            <a:ext cx="3381395" cy="2506204"/>
          </a:xfrm>
          <a:prstGeom prst="rect">
            <a:avLst/>
          </a:prstGeom>
          <a:effectLst>
            <a:outerShdw blurRad="63500" dist="50800" dir="3540000" algn="ctr" rotWithShape="0">
              <a:prstClr val="black">
                <a:alpha val="43000"/>
              </a:prstClr>
            </a:outerShdw>
          </a:effectLst>
        </p:spPr>
      </p:pic>
      <p:pic>
        <p:nvPicPr>
          <p:cNvPr id="62" name="Pictur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8057" y="3933824"/>
            <a:ext cx="236104" cy="207045"/>
          </a:xfrm>
          <a:prstGeom prst="rect">
            <a:avLst/>
          </a:prstGeom>
        </p:spPr>
      </p:pic>
      <p:pic>
        <p:nvPicPr>
          <p:cNvPr id="63" name="Picture 62"/>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05321" y="4569676"/>
            <a:ext cx="465977" cy="190161"/>
          </a:xfrm>
          <a:prstGeom prst="rect">
            <a:avLst/>
          </a:prstGeom>
        </p:spPr>
      </p:pic>
      <p:pic>
        <p:nvPicPr>
          <p:cNvPr id="64" name="Picture 63"/>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61126" y="4569676"/>
            <a:ext cx="465977" cy="190161"/>
          </a:xfrm>
          <a:prstGeom prst="rect">
            <a:avLst/>
          </a:prstGeom>
        </p:spPr>
      </p:pic>
      <p:pic>
        <p:nvPicPr>
          <p:cNvPr id="65" name="Picture 64"/>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12473" y="4569676"/>
            <a:ext cx="465977" cy="190161"/>
          </a:xfrm>
          <a:prstGeom prst="rect">
            <a:avLst/>
          </a:prstGeom>
        </p:spPr>
      </p:pic>
      <p:pic>
        <p:nvPicPr>
          <p:cNvPr id="66" name="Picture 65"/>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71298" y="4569676"/>
            <a:ext cx="465977" cy="190161"/>
          </a:xfrm>
          <a:prstGeom prst="rect">
            <a:avLst/>
          </a:prstGeom>
        </p:spPr>
      </p:pic>
      <p:sp>
        <p:nvSpPr>
          <p:cNvPr id="67" name="TextBox 66"/>
          <p:cNvSpPr txBox="1"/>
          <p:nvPr/>
        </p:nvSpPr>
        <p:spPr>
          <a:xfrm>
            <a:off x="1256552" y="4211530"/>
            <a:ext cx="1447800" cy="208070"/>
          </a:xfrm>
          <a:prstGeom prst="rect">
            <a:avLst/>
          </a:prstGeom>
          <a:noFill/>
        </p:spPr>
        <p:txBody>
          <a:bodyPr wrap="square" rtlCol="0">
            <a:spAutoFit/>
          </a:bodyPr>
          <a:lstStyle/>
          <a:p>
            <a:pPr>
              <a:lnSpc>
                <a:spcPts val="900"/>
              </a:lnSpc>
            </a:pPr>
            <a:r>
              <a:rPr lang="en-US" sz="1100" dirty="0" smtClean="0">
                <a:solidFill>
                  <a:srgbClr val="000066"/>
                </a:solidFill>
                <a:latin typeface="Courier New" pitchFamily="49" charset="0"/>
                <a:cs typeface="Courier New" pitchFamily="49" charset="0"/>
              </a:rPr>
              <a:t>Transfer to:</a:t>
            </a:r>
            <a:endParaRPr lang="en-US" sz="1100" dirty="0">
              <a:latin typeface="Courier New" pitchFamily="49" charset="0"/>
              <a:cs typeface="Courier New" pitchFamily="49" charset="0"/>
            </a:endParaRPr>
          </a:p>
        </p:txBody>
      </p:sp>
      <p:sp>
        <p:nvSpPr>
          <p:cNvPr id="68" name="TextBox 67"/>
          <p:cNvSpPr txBox="1"/>
          <p:nvPr/>
        </p:nvSpPr>
        <p:spPr>
          <a:xfrm>
            <a:off x="1173060" y="6434465"/>
            <a:ext cx="2270173" cy="261610"/>
          </a:xfrm>
          <a:prstGeom prst="rect">
            <a:avLst/>
          </a:prstGeom>
          <a:noFill/>
        </p:spPr>
        <p:txBody>
          <a:bodyPr wrap="none" rtlCol="0">
            <a:spAutoFit/>
          </a:bodyPr>
          <a:lstStyle/>
          <a:p>
            <a:r>
              <a:rPr lang="en-US" sz="1100" dirty="0" smtClean="0"/>
              <a:t>Call Key Line In-Use ICON IP320</a:t>
            </a:r>
            <a:endParaRPr lang="en-US" sz="1100" dirty="0"/>
          </a:p>
        </p:txBody>
      </p:sp>
      <p:sp>
        <p:nvSpPr>
          <p:cNvPr id="3" name="TextBox 2"/>
          <p:cNvSpPr txBox="1"/>
          <p:nvPr/>
        </p:nvSpPr>
        <p:spPr>
          <a:xfrm>
            <a:off x="466562" y="1358629"/>
            <a:ext cx="1841586" cy="646331"/>
          </a:xfrm>
          <a:prstGeom prst="rect">
            <a:avLst/>
          </a:prstGeom>
          <a:noFill/>
        </p:spPr>
        <p:txBody>
          <a:bodyPr wrap="square" rtlCol="0">
            <a:spAutoFit/>
          </a:bodyPr>
          <a:lstStyle/>
          <a:p>
            <a:pPr algn="r"/>
            <a:r>
              <a:rPr lang="en-US" dirty="0" smtClean="0"/>
              <a:t>Announced</a:t>
            </a:r>
          </a:p>
          <a:p>
            <a:pPr algn="r"/>
            <a:r>
              <a:rPr lang="en-US" dirty="0" smtClean="0"/>
              <a:t>Transfer:</a:t>
            </a:r>
            <a:endParaRPr lang="en-US" dirty="0"/>
          </a:p>
        </p:txBody>
      </p:sp>
      <p:grpSp>
        <p:nvGrpSpPr>
          <p:cNvPr id="36" name="Group 35"/>
          <p:cNvGrpSpPr/>
          <p:nvPr/>
        </p:nvGrpSpPr>
        <p:grpSpPr>
          <a:xfrm>
            <a:off x="3851617" y="3391974"/>
            <a:ext cx="1269527" cy="1019176"/>
            <a:chOff x="3759673" y="3422202"/>
            <a:chExt cx="1269527" cy="1019176"/>
          </a:xfrm>
        </p:grpSpPr>
        <p:pic>
          <p:nvPicPr>
            <p:cNvPr id="37"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59673" y="4187084"/>
              <a:ext cx="254294" cy="25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4148830" y="3422202"/>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41" name="Elbow Connector 40"/>
            <p:cNvCxnSpPr>
              <a:stCxn id="38" idx="2"/>
            </p:cNvCxnSpPr>
            <p:nvPr/>
          </p:nvCxnSpPr>
          <p:spPr>
            <a:xfrm rot="5400000">
              <a:off x="4140754" y="3865969"/>
              <a:ext cx="491919" cy="4046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8675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prstClr val="white"/>
                </a:solidFill>
              </a:rPr>
              <a:t>Calls – Call Transfer - Blind</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5643332"/>
            <a:ext cx="834189" cy="73152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652" y="5707246"/>
            <a:ext cx="675554" cy="66760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244" y="5707246"/>
            <a:ext cx="379512" cy="365760"/>
          </a:xfrm>
          <a:prstGeom prst="rect">
            <a:avLst/>
          </a:prstGeom>
        </p:spPr>
      </p:pic>
      <p:sp>
        <p:nvSpPr>
          <p:cNvPr id="29" name="TextBox 28"/>
          <p:cNvSpPr txBox="1"/>
          <p:nvPr/>
        </p:nvSpPr>
        <p:spPr>
          <a:xfrm>
            <a:off x="3554846" y="6172855"/>
            <a:ext cx="2032929" cy="261610"/>
          </a:xfrm>
          <a:prstGeom prst="rect">
            <a:avLst/>
          </a:prstGeom>
          <a:noFill/>
        </p:spPr>
        <p:txBody>
          <a:bodyPr wrap="none" rtlCol="0">
            <a:spAutoFit/>
          </a:bodyPr>
          <a:lstStyle/>
          <a:p>
            <a:r>
              <a:rPr lang="en-US" sz="1100" dirty="0" smtClean="0">
                <a:solidFill>
                  <a:prstClr val="black"/>
                </a:solidFill>
              </a:rPr>
              <a:t>Call Lamp – Lit Steady Green</a:t>
            </a:r>
            <a:endParaRPr lang="en-US" sz="1100" dirty="0">
              <a:solidFill>
                <a:prstClr val="black"/>
              </a:solidFill>
            </a:endParaRPr>
          </a:p>
        </p:txBody>
      </p:sp>
      <p:sp>
        <p:nvSpPr>
          <p:cNvPr id="2" name="TextBox 1"/>
          <p:cNvSpPr txBox="1"/>
          <p:nvPr/>
        </p:nvSpPr>
        <p:spPr>
          <a:xfrm>
            <a:off x="644884" y="905411"/>
            <a:ext cx="7717399" cy="1985159"/>
          </a:xfrm>
          <a:prstGeom prst="rect">
            <a:avLst/>
          </a:prstGeom>
          <a:noFill/>
        </p:spPr>
        <p:txBody>
          <a:bodyPr wrap="square" rtlCol="0">
            <a:spAutoFit/>
          </a:bodyPr>
          <a:lstStyle/>
          <a:p>
            <a:r>
              <a:rPr lang="en-US" dirty="0" smtClean="0">
                <a:solidFill>
                  <a:prstClr val="black"/>
                </a:solidFill>
              </a:rPr>
              <a:t>Blind Transfer (no announcement – just transfer the call):</a:t>
            </a:r>
          </a:p>
          <a:p>
            <a:pPr>
              <a:lnSpc>
                <a:spcPts val="2000"/>
              </a:lnSpc>
            </a:pPr>
            <a:r>
              <a:rPr lang="en-US" dirty="0" smtClean="0">
                <a:solidFill>
                  <a:prstClr val="black"/>
                </a:solidFill>
              </a:rPr>
              <a:t>While connected to a call:</a:t>
            </a:r>
          </a:p>
          <a:p>
            <a:pPr marL="285750" indent="-285750">
              <a:lnSpc>
                <a:spcPts val="2000"/>
              </a:lnSpc>
              <a:spcBef>
                <a:spcPts val="300"/>
              </a:spcBef>
              <a:spcAft>
                <a:spcPts val="300"/>
              </a:spcAft>
              <a:buFont typeface="Arial" pitchFamily="34" charset="0"/>
              <a:buChar char="•"/>
            </a:pPr>
            <a:r>
              <a:rPr lang="en-US" dirty="0" smtClean="0">
                <a:solidFill>
                  <a:prstClr val="black"/>
                </a:solidFill>
              </a:rPr>
              <a:t>Press           or</a:t>
            </a:r>
          </a:p>
          <a:p>
            <a:pPr marL="285750" indent="-285750">
              <a:lnSpc>
                <a:spcPts val="2000"/>
              </a:lnSpc>
              <a:buFont typeface="Arial" pitchFamily="34" charset="0"/>
              <a:buChar char="•"/>
            </a:pPr>
            <a:r>
              <a:rPr lang="en-US" dirty="0" smtClean="0">
                <a:solidFill>
                  <a:prstClr val="black"/>
                </a:solidFill>
              </a:rPr>
              <a:t>You will be prompted to input the destination</a:t>
            </a:r>
          </a:p>
          <a:p>
            <a:pPr marL="285750" indent="-285750">
              <a:lnSpc>
                <a:spcPts val="2000"/>
              </a:lnSpc>
              <a:buFont typeface="Arial" pitchFamily="34" charset="0"/>
              <a:buChar char="•"/>
            </a:pPr>
            <a:r>
              <a:rPr lang="en-US" dirty="0" smtClean="0">
                <a:solidFill>
                  <a:prstClr val="black"/>
                </a:solidFill>
              </a:rPr>
              <a:t>Press  </a:t>
            </a:r>
          </a:p>
          <a:p>
            <a:pPr marL="285750" indent="-285750">
              <a:lnSpc>
                <a:spcPts val="2000"/>
              </a:lnSpc>
              <a:buFont typeface="Arial" pitchFamily="34" charset="0"/>
              <a:buChar char="•"/>
            </a:pPr>
            <a:r>
              <a:rPr lang="en-US" dirty="0" smtClean="0">
                <a:solidFill>
                  <a:prstClr val="black"/>
                </a:solidFill>
              </a:rPr>
              <a:t>Input the extension </a:t>
            </a:r>
          </a:p>
          <a:p>
            <a:pPr marL="285750" indent="-285750">
              <a:lnSpc>
                <a:spcPts val="2000"/>
              </a:lnSpc>
              <a:buFont typeface="Arial" pitchFamily="34" charset="0"/>
              <a:buChar char="•"/>
            </a:pPr>
            <a:r>
              <a:rPr lang="en-US" dirty="0" smtClean="0">
                <a:solidFill>
                  <a:prstClr val="black"/>
                </a:solidFill>
              </a:rPr>
              <a:t>Press        or                     … the call is transferred to that extension</a:t>
            </a:r>
            <a:endParaRPr lang="en-US" dirty="0">
              <a:solidFill>
                <a:prstClr val="black"/>
              </a:solidFill>
            </a:endParaRPr>
          </a:p>
        </p:txBody>
      </p:sp>
      <p:pic>
        <p:nvPicPr>
          <p:cNvPr id="39" name="Picture 3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86008" y="1532396"/>
            <a:ext cx="537762" cy="219456"/>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0580" y="1535418"/>
            <a:ext cx="519901" cy="219456"/>
          </a:xfrm>
          <a:prstGeom prst="rect">
            <a:avLst/>
          </a:prstGeom>
        </p:spPr>
      </p:pic>
      <p:grpSp>
        <p:nvGrpSpPr>
          <p:cNvPr id="51" name="Group 50"/>
          <p:cNvGrpSpPr/>
          <p:nvPr/>
        </p:nvGrpSpPr>
        <p:grpSpPr>
          <a:xfrm>
            <a:off x="5257800" y="3091238"/>
            <a:ext cx="2937258" cy="2547562"/>
            <a:chOff x="5368612" y="2840852"/>
            <a:chExt cx="2937258" cy="2547562"/>
          </a:xfrm>
          <a:effectLst>
            <a:outerShdw blurRad="63500" sx="102000" sy="102000" algn="ctr" rotWithShape="0">
              <a:prstClr val="black">
                <a:alpha val="40000"/>
              </a:prstClr>
            </a:outerShdw>
          </a:effectLst>
        </p:grpSpPr>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t="-817"/>
            <a:stretch/>
          </p:blipFill>
          <p:spPr>
            <a:xfrm>
              <a:off x="5368612" y="2840852"/>
              <a:ext cx="2937258" cy="2547562"/>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5641" y="3547871"/>
              <a:ext cx="166552" cy="16459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0286" y="3325586"/>
              <a:ext cx="248315" cy="239317"/>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3481" y="4476695"/>
              <a:ext cx="519901" cy="219456"/>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62294" y="4476695"/>
              <a:ext cx="519901" cy="219456"/>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97801" y="4476695"/>
              <a:ext cx="511174" cy="215772"/>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7888" y="4476695"/>
              <a:ext cx="519901" cy="219456"/>
            </a:xfrm>
            <a:prstGeom prst="rect">
              <a:avLst/>
            </a:prstGeom>
          </p:spPr>
        </p:pic>
        <p:sp>
          <p:nvSpPr>
            <p:cNvPr id="41" name="TextBox 40"/>
            <p:cNvSpPr txBox="1"/>
            <p:nvPr/>
          </p:nvSpPr>
          <p:spPr>
            <a:xfrm>
              <a:off x="5621601" y="3491123"/>
              <a:ext cx="1447800" cy="208070"/>
            </a:xfrm>
            <a:prstGeom prst="rect">
              <a:avLst/>
            </a:prstGeom>
            <a:noFill/>
          </p:spPr>
          <p:txBody>
            <a:bodyPr wrap="square" rtlCol="0">
              <a:spAutoFit/>
            </a:bodyPr>
            <a:lstStyle/>
            <a:p>
              <a:pPr algn="ctr">
                <a:lnSpc>
                  <a:spcPts val="900"/>
                </a:lnSpc>
              </a:pPr>
              <a:r>
                <a:rPr lang="en-US" sz="1000" dirty="0" smtClean="0">
                  <a:solidFill>
                    <a:srgbClr val="000066"/>
                  </a:solidFill>
                </a:rPr>
                <a:t>Transfer to</a:t>
              </a:r>
              <a:endParaRPr lang="en-US" sz="1000" dirty="0">
                <a:solidFill>
                  <a:srgbClr val="000066"/>
                </a:solidFill>
              </a:endParaRPr>
            </a:p>
          </p:txBody>
        </p:sp>
      </p:grpSp>
      <p:grpSp>
        <p:nvGrpSpPr>
          <p:cNvPr id="26" name="Group 25"/>
          <p:cNvGrpSpPr/>
          <p:nvPr/>
        </p:nvGrpSpPr>
        <p:grpSpPr>
          <a:xfrm>
            <a:off x="762000" y="3168073"/>
            <a:ext cx="3381395" cy="2394527"/>
            <a:chOff x="838198" y="2929948"/>
            <a:chExt cx="3381395" cy="2394527"/>
          </a:xfrm>
          <a:effectLst>
            <a:outerShdw blurRad="63500" sx="102000" sy="102000" algn="ctr" rotWithShape="0">
              <a:prstClr val="black">
                <a:alpha val="40000"/>
              </a:prstClr>
            </a:outerShdw>
          </a:effectLst>
        </p:grpSpPr>
        <p:pic>
          <p:nvPicPr>
            <p:cNvPr id="22" name="Picture 21"/>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t="-157"/>
            <a:stretch/>
          </p:blipFill>
          <p:spPr>
            <a:xfrm>
              <a:off x="838198" y="2929948"/>
              <a:ext cx="3381395" cy="2394527"/>
            </a:xfrm>
            <a:prstGeom prst="rect">
              <a:avLst/>
            </a:prstGeom>
            <a:effectLst>
              <a:outerShdw blurRad="63500" dist="50800" dir="3540000" algn="ctr" rotWithShape="0">
                <a:prstClr val="black">
                  <a:alpha val="43000"/>
                </a:prstClr>
              </a:outerShdw>
            </a:effectLst>
          </p:spPr>
        </p:pic>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255" y="3695699"/>
              <a:ext cx="236104" cy="207045"/>
            </a:xfrm>
            <a:prstGeom prst="rect">
              <a:avLst/>
            </a:prstGeom>
          </p:spPr>
        </p:pic>
        <p:pic>
          <p:nvPicPr>
            <p:cNvPr id="35" name="Picture 3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81519" y="4331551"/>
              <a:ext cx="465977" cy="190161"/>
            </a:xfrm>
            <a:prstGeom prst="rect">
              <a:avLst/>
            </a:prstGeom>
          </p:spPr>
        </p:pic>
        <p:pic>
          <p:nvPicPr>
            <p:cNvPr id="36" name="Picture 35"/>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37324" y="4331551"/>
              <a:ext cx="465977" cy="190161"/>
            </a:xfrm>
            <a:prstGeom prst="rect">
              <a:avLst/>
            </a:prstGeom>
          </p:spPr>
        </p:pic>
        <p:pic>
          <p:nvPicPr>
            <p:cNvPr id="37" name="Picture 36"/>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88671" y="4331551"/>
              <a:ext cx="465977" cy="190161"/>
            </a:xfrm>
            <a:prstGeom prst="rect">
              <a:avLst/>
            </a:prstGeom>
          </p:spPr>
        </p:pic>
        <p:pic>
          <p:nvPicPr>
            <p:cNvPr id="38" name="Picture 37"/>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47496" y="4331551"/>
              <a:ext cx="465977" cy="190161"/>
            </a:xfrm>
            <a:prstGeom prst="rect">
              <a:avLst/>
            </a:prstGeom>
          </p:spPr>
        </p:pic>
        <p:sp>
          <p:nvSpPr>
            <p:cNvPr id="42" name="TextBox 41"/>
            <p:cNvSpPr txBox="1"/>
            <p:nvPr/>
          </p:nvSpPr>
          <p:spPr>
            <a:xfrm>
              <a:off x="1332750" y="3973405"/>
              <a:ext cx="1447800" cy="208070"/>
            </a:xfrm>
            <a:prstGeom prst="rect">
              <a:avLst/>
            </a:prstGeom>
            <a:noFill/>
          </p:spPr>
          <p:txBody>
            <a:bodyPr wrap="square" rtlCol="0">
              <a:spAutoFit/>
            </a:bodyPr>
            <a:lstStyle/>
            <a:p>
              <a:pPr>
                <a:lnSpc>
                  <a:spcPts val="900"/>
                </a:lnSpc>
              </a:pPr>
              <a:r>
                <a:rPr lang="en-US" sz="1100" dirty="0" smtClean="0">
                  <a:solidFill>
                    <a:srgbClr val="000066"/>
                  </a:solidFill>
                  <a:latin typeface="Courier New" pitchFamily="49" charset="0"/>
                  <a:cs typeface="Courier New" pitchFamily="49" charset="0"/>
                </a:rPr>
                <a:t>Transfer to:</a:t>
              </a:r>
              <a:endParaRPr lang="en-US" sz="1100" dirty="0">
                <a:solidFill>
                  <a:prstClr val="black"/>
                </a:solidFill>
                <a:latin typeface="Courier New" pitchFamily="49" charset="0"/>
                <a:cs typeface="Courier New" pitchFamily="49" charset="0"/>
              </a:endParaRPr>
            </a:p>
          </p:txBody>
        </p:sp>
      </p:gr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86280" y="1447800"/>
            <a:ext cx="415337" cy="388649"/>
          </a:xfrm>
          <a:prstGeom prst="rect">
            <a:avLst/>
          </a:prstGeom>
        </p:spPr>
      </p:pic>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93572" y="2097872"/>
            <a:ext cx="519901" cy="219456"/>
          </a:xfrm>
          <a:prstGeom prst="rect">
            <a:avLst/>
          </a:prstGeom>
        </p:spPr>
      </p:pic>
      <p:pic>
        <p:nvPicPr>
          <p:cNvPr id="52" name="Picture 51"/>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68653" y="2097872"/>
            <a:ext cx="532964" cy="219456"/>
          </a:xfrm>
          <a:prstGeom prst="rect">
            <a:avLst/>
          </a:prstGeom>
        </p:spPr>
      </p:pic>
      <p:sp>
        <p:nvSpPr>
          <p:cNvPr id="53" name="TextBox 52"/>
          <p:cNvSpPr txBox="1"/>
          <p:nvPr/>
        </p:nvSpPr>
        <p:spPr>
          <a:xfrm>
            <a:off x="1339407" y="6443990"/>
            <a:ext cx="2270173" cy="261610"/>
          </a:xfrm>
          <a:prstGeom prst="rect">
            <a:avLst/>
          </a:prstGeom>
          <a:noFill/>
        </p:spPr>
        <p:txBody>
          <a:bodyPr wrap="none" rtlCol="0">
            <a:spAutoFit/>
          </a:bodyPr>
          <a:lstStyle/>
          <a:p>
            <a:r>
              <a:rPr lang="en-US" sz="1100" dirty="0" smtClean="0">
                <a:solidFill>
                  <a:prstClr val="black"/>
                </a:solidFill>
              </a:rPr>
              <a:t>Call Key Line In-Use ICON IP320</a:t>
            </a:r>
            <a:endParaRPr lang="en-US" sz="1100" dirty="0">
              <a:solidFill>
                <a:prstClr val="black"/>
              </a:solidFill>
            </a:endParaRPr>
          </a:p>
        </p:txBody>
      </p:sp>
      <p:sp>
        <p:nvSpPr>
          <p:cNvPr id="54" name="TextBox 53"/>
          <p:cNvSpPr txBox="1"/>
          <p:nvPr/>
        </p:nvSpPr>
        <p:spPr>
          <a:xfrm>
            <a:off x="5689927" y="6447427"/>
            <a:ext cx="2073003" cy="261610"/>
          </a:xfrm>
          <a:prstGeom prst="rect">
            <a:avLst/>
          </a:prstGeom>
          <a:noFill/>
        </p:spPr>
        <p:txBody>
          <a:bodyPr wrap="none" rtlCol="0">
            <a:spAutoFit/>
          </a:bodyPr>
          <a:lstStyle/>
          <a:p>
            <a:r>
              <a:rPr lang="en-US" sz="1100" dirty="0" smtClean="0">
                <a:solidFill>
                  <a:prstClr val="black"/>
                </a:solidFill>
              </a:rPr>
              <a:t>Call Key </a:t>
            </a:r>
            <a:r>
              <a:rPr lang="en-US" sz="1100" dirty="0">
                <a:solidFill>
                  <a:prstClr val="black"/>
                </a:solidFill>
              </a:rPr>
              <a:t>Transfer ICON </a:t>
            </a:r>
            <a:r>
              <a:rPr lang="en-US" sz="1100" dirty="0" smtClean="0">
                <a:solidFill>
                  <a:prstClr val="black"/>
                </a:solidFill>
              </a:rPr>
              <a:t>IP410</a:t>
            </a:r>
            <a:endParaRPr lang="en-US" sz="1100" dirty="0">
              <a:solidFill>
                <a:prstClr val="black"/>
              </a:solidFill>
            </a:endParaRPr>
          </a:p>
        </p:txBody>
      </p:sp>
      <p:grpSp>
        <p:nvGrpSpPr>
          <p:cNvPr id="4" name="Group 3"/>
          <p:cNvGrpSpPr/>
          <p:nvPr/>
        </p:nvGrpSpPr>
        <p:grpSpPr>
          <a:xfrm>
            <a:off x="1657392" y="2524810"/>
            <a:ext cx="1912554" cy="365760"/>
            <a:chOff x="3638399" y="2246233"/>
            <a:chExt cx="1912554" cy="365760"/>
          </a:xfrm>
        </p:grpSpPr>
        <p:pic>
          <p:nvPicPr>
            <p:cNvPr id="43" name="Picture 4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38399" y="2246233"/>
              <a:ext cx="365760" cy="365760"/>
            </a:xfrm>
            <a:prstGeom prst="rect">
              <a:avLst/>
            </a:prstGeom>
          </p:spPr>
        </p:pic>
        <p:pic>
          <p:nvPicPr>
            <p:cNvPr id="44" name="Picture 4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438122" y="2320314"/>
              <a:ext cx="537767" cy="219456"/>
            </a:xfrm>
            <a:prstGeom prst="rect">
              <a:avLst/>
            </a:prstGeom>
          </p:spPr>
        </p:pic>
        <p:pic>
          <p:nvPicPr>
            <p:cNvPr id="45" name="Picture 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031052" y="2326646"/>
              <a:ext cx="519901" cy="219456"/>
            </a:xfrm>
            <a:prstGeom prst="rect">
              <a:avLst/>
            </a:prstGeom>
          </p:spPr>
        </p:pic>
      </p:grpSp>
      <p:grpSp>
        <p:nvGrpSpPr>
          <p:cNvPr id="46" name="Group 45"/>
          <p:cNvGrpSpPr/>
          <p:nvPr/>
        </p:nvGrpSpPr>
        <p:grpSpPr>
          <a:xfrm>
            <a:off x="3832671" y="3407088"/>
            <a:ext cx="1269527" cy="1019176"/>
            <a:chOff x="3759673" y="3422202"/>
            <a:chExt cx="1269527" cy="1019176"/>
          </a:xfrm>
        </p:grpSpPr>
        <p:pic>
          <p:nvPicPr>
            <p:cNvPr id="47" name="Picture 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759673" y="4187084"/>
              <a:ext cx="254294" cy="25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148830" y="3422202"/>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49" name="Elbow Connector 48"/>
            <p:cNvCxnSpPr>
              <a:stCxn id="48" idx="2"/>
            </p:cNvCxnSpPr>
            <p:nvPr/>
          </p:nvCxnSpPr>
          <p:spPr>
            <a:xfrm rot="5400000">
              <a:off x="4140754" y="3865969"/>
              <a:ext cx="491919" cy="4046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8458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prstClr val="white"/>
                </a:solidFill>
              </a:rPr>
              <a:t>Calls – Call Transfer – Voice Mail</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5643332"/>
            <a:ext cx="834189" cy="73152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652" y="5707246"/>
            <a:ext cx="675554" cy="66760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244" y="5707246"/>
            <a:ext cx="379512" cy="365760"/>
          </a:xfrm>
          <a:prstGeom prst="rect">
            <a:avLst/>
          </a:prstGeom>
        </p:spPr>
      </p:pic>
      <p:sp>
        <p:nvSpPr>
          <p:cNvPr id="28" name="TextBox 27"/>
          <p:cNvSpPr txBox="1"/>
          <p:nvPr/>
        </p:nvSpPr>
        <p:spPr>
          <a:xfrm>
            <a:off x="1339407" y="6443990"/>
            <a:ext cx="2270173" cy="261610"/>
          </a:xfrm>
          <a:prstGeom prst="rect">
            <a:avLst/>
          </a:prstGeom>
          <a:noFill/>
        </p:spPr>
        <p:txBody>
          <a:bodyPr wrap="none" rtlCol="0">
            <a:spAutoFit/>
          </a:bodyPr>
          <a:lstStyle/>
          <a:p>
            <a:r>
              <a:rPr lang="en-US" sz="1100" dirty="0" smtClean="0">
                <a:solidFill>
                  <a:prstClr val="black"/>
                </a:solidFill>
              </a:rPr>
              <a:t>Call Key Line In-Use ICON IP320</a:t>
            </a:r>
            <a:endParaRPr lang="en-US" sz="1100" dirty="0">
              <a:solidFill>
                <a:prstClr val="black"/>
              </a:solidFill>
            </a:endParaRPr>
          </a:p>
        </p:txBody>
      </p:sp>
      <p:sp>
        <p:nvSpPr>
          <p:cNvPr id="29" name="TextBox 28"/>
          <p:cNvSpPr txBox="1"/>
          <p:nvPr/>
        </p:nvSpPr>
        <p:spPr>
          <a:xfrm>
            <a:off x="3554846" y="6172855"/>
            <a:ext cx="2032929" cy="261610"/>
          </a:xfrm>
          <a:prstGeom prst="rect">
            <a:avLst/>
          </a:prstGeom>
          <a:noFill/>
        </p:spPr>
        <p:txBody>
          <a:bodyPr wrap="none" rtlCol="0">
            <a:spAutoFit/>
          </a:bodyPr>
          <a:lstStyle/>
          <a:p>
            <a:r>
              <a:rPr lang="en-US" sz="1100" dirty="0" smtClean="0">
                <a:solidFill>
                  <a:prstClr val="black"/>
                </a:solidFill>
              </a:rPr>
              <a:t>Call Lamp – Lit Steady Green</a:t>
            </a:r>
            <a:endParaRPr lang="en-US" sz="1100" dirty="0">
              <a:solidFill>
                <a:prstClr val="black"/>
              </a:solidFill>
            </a:endParaRPr>
          </a:p>
        </p:txBody>
      </p:sp>
      <p:sp>
        <p:nvSpPr>
          <p:cNvPr id="2" name="TextBox 1"/>
          <p:cNvSpPr txBox="1"/>
          <p:nvPr/>
        </p:nvSpPr>
        <p:spPr>
          <a:xfrm>
            <a:off x="381000" y="671463"/>
            <a:ext cx="8651515" cy="2480166"/>
          </a:xfrm>
          <a:prstGeom prst="rect">
            <a:avLst/>
          </a:prstGeom>
          <a:noFill/>
        </p:spPr>
        <p:txBody>
          <a:bodyPr wrap="square" rtlCol="0">
            <a:spAutoFit/>
          </a:bodyPr>
          <a:lstStyle/>
          <a:p>
            <a:pPr>
              <a:spcAft>
                <a:spcPts val="600"/>
              </a:spcAft>
            </a:pPr>
            <a:r>
              <a:rPr lang="en-US" sz="1600" dirty="0" smtClean="0">
                <a:solidFill>
                  <a:prstClr val="black"/>
                </a:solidFill>
              </a:rPr>
              <a:t>Voice Mail Transfer (Call goes directly to voice mail – does not ring extension)</a:t>
            </a:r>
          </a:p>
          <a:p>
            <a:pPr>
              <a:lnSpc>
                <a:spcPts val="2000"/>
              </a:lnSpc>
            </a:pPr>
            <a:r>
              <a:rPr lang="en-US" sz="1600" dirty="0" smtClean="0">
                <a:solidFill>
                  <a:prstClr val="black"/>
                </a:solidFill>
              </a:rPr>
              <a:t>While connected to a call:</a:t>
            </a:r>
          </a:p>
          <a:p>
            <a:pPr marL="285750" indent="-285750">
              <a:lnSpc>
                <a:spcPts val="1800"/>
              </a:lnSpc>
              <a:spcBef>
                <a:spcPts val="300"/>
              </a:spcBef>
              <a:spcAft>
                <a:spcPts val="300"/>
              </a:spcAft>
              <a:buFont typeface="Arial" pitchFamily="34" charset="0"/>
              <a:buChar char="•"/>
            </a:pPr>
            <a:r>
              <a:rPr lang="en-US" sz="1600" dirty="0" smtClean="0">
                <a:solidFill>
                  <a:prstClr val="black"/>
                </a:solidFill>
              </a:rPr>
              <a:t>Press           or</a:t>
            </a:r>
          </a:p>
          <a:p>
            <a:pPr marL="285750" indent="-285750">
              <a:lnSpc>
                <a:spcPts val="1800"/>
              </a:lnSpc>
              <a:spcBef>
                <a:spcPts val="300"/>
              </a:spcBef>
              <a:spcAft>
                <a:spcPts val="300"/>
              </a:spcAft>
              <a:buFont typeface="Arial" pitchFamily="34" charset="0"/>
              <a:buChar char="•"/>
            </a:pPr>
            <a:r>
              <a:rPr lang="en-US" sz="1600" dirty="0" smtClean="0">
                <a:solidFill>
                  <a:prstClr val="black"/>
                </a:solidFill>
              </a:rPr>
              <a:t>You will be prompted to input the destination</a:t>
            </a:r>
          </a:p>
          <a:p>
            <a:pPr marL="285750" indent="-285750">
              <a:lnSpc>
                <a:spcPts val="1800"/>
              </a:lnSpc>
              <a:spcBef>
                <a:spcPts val="300"/>
              </a:spcBef>
              <a:spcAft>
                <a:spcPts val="300"/>
              </a:spcAft>
              <a:buFont typeface="Arial" pitchFamily="34" charset="0"/>
              <a:buChar char="•"/>
            </a:pPr>
            <a:r>
              <a:rPr lang="en-US" sz="1600" dirty="0" smtClean="0">
                <a:solidFill>
                  <a:prstClr val="black"/>
                </a:solidFill>
              </a:rPr>
              <a:t>Press</a:t>
            </a:r>
          </a:p>
          <a:p>
            <a:pPr marL="285750" indent="-285750">
              <a:lnSpc>
                <a:spcPts val="1800"/>
              </a:lnSpc>
              <a:spcBef>
                <a:spcPts val="300"/>
              </a:spcBef>
              <a:spcAft>
                <a:spcPts val="300"/>
              </a:spcAft>
              <a:buFont typeface="Arial" pitchFamily="34" charset="0"/>
              <a:buChar char="•"/>
            </a:pPr>
            <a:r>
              <a:rPr lang="en-US" sz="1600" dirty="0" smtClean="0">
                <a:solidFill>
                  <a:prstClr val="black"/>
                </a:solidFill>
              </a:rPr>
              <a:t>Press</a:t>
            </a:r>
          </a:p>
          <a:p>
            <a:pPr marL="285750" indent="-285750">
              <a:lnSpc>
                <a:spcPts val="1800"/>
              </a:lnSpc>
              <a:spcBef>
                <a:spcPts val="300"/>
              </a:spcBef>
              <a:spcAft>
                <a:spcPts val="300"/>
              </a:spcAft>
              <a:buFont typeface="Arial" pitchFamily="34" charset="0"/>
              <a:buChar char="•"/>
            </a:pPr>
            <a:r>
              <a:rPr lang="en-US" sz="1600" dirty="0">
                <a:solidFill>
                  <a:prstClr val="black"/>
                </a:solidFill>
              </a:rPr>
              <a:t>Input the extension </a:t>
            </a:r>
            <a:endParaRPr lang="en-US" sz="1600" dirty="0" smtClean="0">
              <a:solidFill>
                <a:prstClr val="black"/>
              </a:solidFill>
            </a:endParaRPr>
          </a:p>
          <a:p>
            <a:pPr marL="285750" indent="-285750">
              <a:lnSpc>
                <a:spcPts val="1800"/>
              </a:lnSpc>
              <a:spcBef>
                <a:spcPts val="300"/>
              </a:spcBef>
              <a:spcAft>
                <a:spcPts val="300"/>
              </a:spcAft>
              <a:buFont typeface="Arial" pitchFamily="34" charset="0"/>
              <a:buChar char="•"/>
            </a:pPr>
            <a:r>
              <a:rPr lang="en-US" sz="1600" dirty="0">
                <a:solidFill>
                  <a:prstClr val="black"/>
                </a:solidFill>
              </a:rPr>
              <a:t>Press        </a:t>
            </a:r>
            <a:r>
              <a:rPr lang="en-US" sz="1600" dirty="0" smtClean="0">
                <a:solidFill>
                  <a:prstClr val="black"/>
                </a:solidFill>
              </a:rPr>
              <a:t>or                       </a:t>
            </a:r>
            <a:r>
              <a:rPr lang="en-US" sz="1600" dirty="0">
                <a:solidFill>
                  <a:prstClr val="black"/>
                </a:solidFill>
              </a:rPr>
              <a:t>… the call is transferred to that </a:t>
            </a:r>
            <a:r>
              <a:rPr lang="en-US" sz="1600" dirty="0" smtClean="0">
                <a:solidFill>
                  <a:prstClr val="black"/>
                </a:solidFill>
              </a:rPr>
              <a:t>extension’s </a:t>
            </a:r>
            <a:r>
              <a:rPr lang="en-US" sz="1600" dirty="0">
                <a:solidFill>
                  <a:prstClr val="black"/>
                </a:solidFill>
              </a:rPr>
              <a:t>VM Box</a:t>
            </a:r>
          </a:p>
        </p:txBody>
      </p:sp>
      <p:grpSp>
        <p:nvGrpSpPr>
          <p:cNvPr id="11" name="Group 10"/>
          <p:cNvGrpSpPr/>
          <p:nvPr/>
        </p:nvGrpSpPr>
        <p:grpSpPr>
          <a:xfrm>
            <a:off x="5257800" y="3089492"/>
            <a:ext cx="2937258" cy="2549308"/>
            <a:chOff x="5257800" y="3089492"/>
            <a:chExt cx="2937258" cy="2549308"/>
          </a:xfrm>
        </p:grpSpPr>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887" b="1"/>
            <a:stretch/>
          </p:blipFill>
          <p:spPr>
            <a:xfrm>
              <a:off x="5257800" y="3089492"/>
              <a:ext cx="2937258" cy="2549308"/>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829" y="3798257"/>
              <a:ext cx="166552" cy="16459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474" y="3575972"/>
              <a:ext cx="248315" cy="239317"/>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2669" y="4727081"/>
              <a:ext cx="519901" cy="21945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1482" y="4727081"/>
              <a:ext cx="519901" cy="219456"/>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86989" y="4727081"/>
              <a:ext cx="511174" cy="215772"/>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27076" y="4727081"/>
              <a:ext cx="519901" cy="219456"/>
            </a:xfrm>
            <a:prstGeom prst="rect">
              <a:avLst/>
            </a:prstGeom>
          </p:spPr>
        </p:pic>
        <p:sp>
          <p:nvSpPr>
            <p:cNvPr id="41" name="TextBox 40"/>
            <p:cNvSpPr txBox="1"/>
            <p:nvPr/>
          </p:nvSpPr>
          <p:spPr>
            <a:xfrm>
              <a:off x="5510789" y="3741509"/>
              <a:ext cx="1447800" cy="208070"/>
            </a:xfrm>
            <a:prstGeom prst="rect">
              <a:avLst/>
            </a:prstGeom>
            <a:noFill/>
          </p:spPr>
          <p:txBody>
            <a:bodyPr wrap="square" rtlCol="0">
              <a:spAutoFit/>
            </a:bodyPr>
            <a:lstStyle/>
            <a:p>
              <a:pPr algn="ctr">
                <a:lnSpc>
                  <a:spcPts val="900"/>
                </a:lnSpc>
              </a:pPr>
              <a:r>
                <a:rPr lang="en-US" sz="1000" dirty="0" smtClean="0">
                  <a:solidFill>
                    <a:srgbClr val="000066"/>
                  </a:solidFill>
                </a:rPr>
                <a:t>Transfer to</a:t>
              </a:r>
              <a:endParaRPr lang="en-US" sz="1000" dirty="0">
                <a:solidFill>
                  <a:srgbClr val="000066"/>
                </a:solidFill>
              </a:endParaRPr>
            </a:p>
          </p:txBody>
        </p:sp>
      </p:grpSp>
      <p:grpSp>
        <p:nvGrpSpPr>
          <p:cNvPr id="9" name="Group 8"/>
          <p:cNvGrpSpPr/>
          <p:nvPr/>
        </p:nvGrpSpPr>
        <p:grpSpPr>
          <a:xfrm>
            <a:off x="762000" y="3151629"/>
            <a:ext cx="3381395" cy="2410971"/>
            <a:chOff x="762000" y="3151629"/>
            <a:chExt cx="3381395" cy="2410971"/>
          </a:xfrm>
        </p:grpSpPr>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845"/>
            <a:stretch/>
          </p:blipFill>
          <p:spPr>
            <a:xfrm>
              <a:off x="762000" y="3151629"/>
              <a:ext cx="3381395" cy="2410971"/>
            </a:xfrm>
            <a:prstGeom prst="rect">
              <a:avLst/>
            </a:prstGeom>
            <a:effectLst>
              <a:outerShdw blurRad="63500" dist="50800" dir="3540000" algn="ctr" rotWithShape="0">
                <a:prstClr val="black">
                  <a:alpha val="43000"/>
                </a:prstClr>
              </a:outerShdw>
            </a:effectLst>
          </p:spPr>
        </p:pic>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8057" y="3933824"/>
              <a:ext cx="236104" cy="207045"/>
            </a:xfrm>
            <a:prstGeom prst="rect">
              <a:avLst/>
            </a:prstGeom>
          </p:spPr>
        </p:pic>
        <p:pic>
          <p:nvPicPr>
            <p:cNvPr id="35" name="Picture 34"/>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805321" y="4569676"/>
              <a:ext cx="465977" cy="190161"/>
            </a:xfrm>
            <a:prstGeom prst="rect">
              <a:avLst/>
            </a:prstGeom>
          </p:spPr>
        </p:pic>
        <p:pic>
          <p:nvPicPr>
            <p:cNvPr id="36" name="Picture 35"/>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61126" y="4569676"/>
              <a:ext cx="465977" cy="190161"/>
            </a:xfrm>
            <a:prstGeom prst="rect">
              <a:avLst/>
            </a:prstGeom>
          </p:spPr>
        </p:pic>
        <p:pic>
          <p:nvPicPr>
            <p:cNvPr id="37" name="Picture 36"/>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12473" y="4569676"/>
              <a:ext cx="465977" cy="190161"/>
            </a:xfrm>
            <a:prstGeom prst="rect">
              <a:avLst/>
            </a:prstGeom>
          </p:spPr>
        </p:pic>
        <p:pic>
          <p:nvPicPr>
            <p:cNvPr id="38" name="Picture 37"/>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71298" y="4569676"/>
              <a:ext cx="465977" cy="190161"/>
            </a:xfrm>
            <a:prstGeom prst="rect">
              <a:avLst/>
            </a:prstGeom>
          </p:spPr>
        </p:pic>
        <p:sp>
          <p:nvSpPr>
            <p:cNvPr id="42" name="TextBox 41"/>
            <p:cNvSpPr txBox="1"/>
            <p:nvPr/>
          </p:nvSpPr>
          <p:spPr>
            <a:xfrm>
              <a:off x="1256552" y="4211530"/>
              <a:ext cx="1447800" cy="208070"/>
            </a:xfrm>
            <a:prstGeom prst="rect">
              <a:avLst/>
            </a:prstGeom>
            <a:noFill/>
          </p:spPr>
          <p:txBody>
            <a:bodyPr wrap="square" rtlCol="0">
              <a:spAutoFit/>
            </a:bodyPr>
            <a:lstStyle/>
            <a:p>
              <a:pPr>
                <a:lnSpc>
                  <a:spcPts val="900"/>
                </a:lnSpc>
              </a:pPr>
              <a:r>
                <a:rPr lang="en-US" sz="1100" dirty="0" smtClean="0">
                  <a:solidFill>
                    <a:srgbClr val="000066"/>
                  </a:solidFill>
                  <a:latin typeface="Courier New" pitchFamily="49" charset="0"/>
                  <a:cs typeface="Courier New" pitchFamily="49" charset="0"/>
                </a:rPr>
                <a:t>Transfer to:</a:t>
              </a:r>
              <a:endParaRPr lang="en-US" sz="1100" dirty="0">
                <a:solidFill>
                  <a:prstClr val="black"/>
                </a:solidFill>
                <a:latin typeface="Courier New" pitchFamily="49" charset="0"/>
                <a:cs typeface="Courier New" pitchFamily="49" charset="0"/>
              </a:endParaRPr>
            </a:p>
          </p:txBody>
        </p:sp>
      </p:grpSp>
      <p:grpSp>
        <p:nvGrpSpPr>
          <p:cNvPr id="3" name="Group 2"/>
          <p:cNvGrpSpPr/>
          <p:nvPr/>
        </p:nvGrpSpPr>
        <p:grpSpPr>
          <a:xfrm>
            <a:off x="1376497" y="1273098"/>
            <a:ext cx="1924201" cy="388649"/>
            <a:chOff x="1786280" y="1447800"/>
            <a:chExt cx="1924201" cy="388649"/>
          </a:xfrm>
        </p:grpSpPr>
        <p:pic>
          <p:nvPicPr>
            <p:cNvPr id="39" name="Picture 38"/>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86008" y="1532396"/>
              <a:ext cx="537762" cy="219456"/>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0580" y="1535418"/>
              <a:ext cx="519901" cy="219456"/>
            </a:xfrm>
            <a:prstGeom prst="rect">
              <a:avLst/>
            </a:prstGeom>
          </p:spPr>
        </p:pic>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86280" y="1447800"/>
              <a:ext cx="415337" cy="388649"/>
            </a:xfrm>
            <a:prstGeom prst="rect">
              <a:avLst/>
            </a:prstGeom>
          </p:spPr>
        </p:pic>
      </p:grpSp>
      <p:pic>
        <p:nvPicPr>
          <p:cNvPr id="4" name="Picture 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55970" y="2185965"/>
            <a:ext cx="365760" cy="365760"/>
          </a:xfrm>
          <a:prstGeom prst="rect">
            <a:avLst/>
          </a:prstGeom>
        </p:spPr>
      </p:pic>
      <p:grpSp>
        <p:nvGrpSpPr>
          <p:cNvPr id="5" name="Group 4"/>
          <p:cNvGrpSpPr/>
          <p:nvPr/>
        </p:nvGrpSpPr>
        <p:grpSpPr>
          <a:xfrm>
            <a:off x="1371600" y="1945404"/>
            <a:ext cx="1144820" cy="219456"/>
            <a:chOff x="1668653" y="2205400"/>
            <a:chExt cx="1144820" cy="219456"/>
          </a:xfrm>
        </p:grpSpPr>
        <p:pic>
          <p:nvPicPr>
            <p:cNvPr id="50" name="Picture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293572" y="2205400"/>
              <a:ext cx="519901" cy="219456"/>
            </a:xfrm>
            <a:prstGeom prst="rect">
              <a:avLst/>
            </a:prstGeom>
          </p:spPr>
        </p:pic>
        <p:pic>
          <p:nvPicPr>
            <p:cNvPr id="53" name="Picture 52"/>
            <p:cNvPicPr>
              <a:picLocks noChangeAspect="1"/>
            </p:cNvPicPr>
            <p:nvPr/>
          </p:nvPicPr>
          <p:blipFill>
            <a:blip r:embed="rId26" cstate="print">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68653" y="2205400"/>
              <a:ext cx="532964" cy="219456"/>
            </a:xfrm>
            <a:prstGeom prst="rect">
              <a:avLst/>
            </a:prstGeom>
          </p:spPr>
        </p:pic>
      </p:grpSp>
      <p:sp>
        <p:nvSpPr>
          <p:cNvPr id="54" name="TextBox 53"/>
          <p:cNvSpPr txBox="1"/>
          <p:nvPr/>
        </p:nvSpPr>
        <p:spPr>
          <a:xfrm>
            <a:off x="5689927" y="6443990"/>
            <a:ext cx="2073003" cy="261610"/>
          </a:xfrm>
          <a:prstGeom prst="rect">
            <a:avLst/>
          </a:prstGeom>
          <a:noFill/>
        </p:spPr>
        <p:txBody>
          <a:bodyPr wrap="none" rtlCol="0">
            <a:spAutoFit/>
          </a:bodyPr>
          <a:lstStyle/>
          <a:p>
            <a:r>
              <a:rPr lang="en-US" sz="1100" dirty="0" smtClean="0">
                <a:solidFill>
                  <a:prstClr val="black"/>
                </a:solidFill>
              </a:rPr>
              <a:t>Call Key </a:t>
            </a:r>
            <a:r>
              <a:rPr lang="en-US" sz="1100" dirty="0">
                <a:solidFill>
                  <a:prstClr val="black"/>
                </a:solidFill>
              </a:rPr>
              <a:t>Transfer ICON </a:t>
            </a:r>
            <a:r>
              <a:rPr lang="en-US" sz="1100" dirty="0" smtClean="0">
                <a:solidFill>
                  <a:prstClr val="black"/>
                </a:solidFill>
              </a:rPr>
              <a:t>IP410</a:t>
            </a:r>
            <a:endParaRPr lang="en-US" sz="1100" dirty="0">
              <a:solidFill>
                <a:prstClr val="black"/>
              </a:solidFill>
            </a:endParaRPr>
          </a:p>
        </p:txBody>
      </p:sp>
      <p:grpSp>
        <p:nvGrpSpPr>
          <p:cNvPr id="43" name="Group 42"/>
          <p:cNvGrpSpPr/>
          <p:nvPr/>
        </p:nvGrpSpPr>
        <p:grpSpPr>
          <a:xfrm>
            <a:off x="1303215" y="2795955"/>
            <a:ext cx="1912554" cy="365760"/>
            <a:chOff x="3638399" y="2246233"/>
            <a:chExt cx="1912554" cy="365760"/>
          </a:xfrm>
        </p:grpSpPr>
        <p:pic>
          <p:nvPicPr>
            <p:cNvPr id="44" name="Picture 4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638399" y="2246233"/>
              <a:ext cx="365760" cy="365760"/>
            </a:xfrm>
            <a:prstGeom prst="rect">
              <a:avLst/>
            </a:prstGeom>
          </p:spPr>
        </p:pic>
        <p:pic>
          <p:nvPicPr>
            <p:cNvPr id="45" name="Picture 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438122" y="2320314"/>
              <a:ext cx="537767" cy="219456"/>
            </a:xfrm>
            <a:prstGeom prst="rect">
              <a:avLst/>
            </a:prstGeom>
          </p:spPr>
        </p:pic>
        <p:pic>
          <p:nvPicPr>
            <p:cNvPr id="46" name="Picture 4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031052" y="2326646"/>
              <a:ext cx="519901" cy="219456"/>
            </a:xfrm>
            <a:prstGeom prst="rect">
              <a:avLst/>
            </a:prstGeom>
          </p:spPr>
        </p:pic>
      </p:grpSp>
      <p:grpSp>
        <p:nvGrpSpPr>
          <p:cNvPr id="47" name="Group 46"/>
          <p:cNvGrpSpPr/>
          <p:nvPr/>
        </p:nvGrpSpPr>
        <p:grpSpPr>
          <a:xfrm>
            <a:off x="3836503" y="3384417"/>
            <a:ext cx="1269527" cy="1019176"/>
            <a:chOff x="3759673" y="3422202"/>
            <a:chExt cx="1269527" cy="1019176"/>
          </a:xfrm>
        </p:grpSpPr>
        <p:pic>
          <p:nvPicPr>
            <p:cNvPr id="48"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759673" y="4187084"/>
              <a:ext cx="254294" cy="25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4148830" y="3422202"/>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51" name="Elbow Connector 50"/>
            <p:cNvCxnSpPr>
              <a:stCxn id="49" idx="2"/>
            </p:cNvCxnSpPr>
            <p:nvPr/>
          </p:nvCxnSpPr>
          <p:spPr>
            <a:xfrm rot="5400000">
              <a:off x="4140754" y="3865969"/>
              <a:ext cx="491919" cy="40460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113376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Call Park</a:t>
            </a:r>
          </a:p>
        </p:txBody>
      </p:sp>
      <p:sp>
        <p:nvSpPr>
          <p:cNvPr id="28" name="TextBox 27"/>
          <p:cNvSpPr txBox="1"/>
          <p:nvPr/>
        </p:nvSpPr>
        <p:spPr>
          <a:xfrm>
            <a:off x="1258371" y="6022702"/>
            <a:ext cx="2207656" cy="430887"/>
          </a:xfrm>
          <a:prstGeom prst="rect">
            <a:avLst/>
          </a:prstGeom>
          <a:noFill/>
        </p:spPr>
        <p:txBody>
          <a:bodyPr wrap="none" rtlCol="0">
            <a:spAutoFit/>
          </a:bodyPr>
          <a:lstStyle/>
          <a:p>
            <a:pPr algn="ctr"/>
            <a:r>
              <a:rPr lang="en-US" sz="1100" dirty="0" smtClean="0"/>
              <a:t>Programmable Buttons IP320</a:t>
            </a:r>
          </a:p>
          <a:p>
            <a:pPr algn="ctr"/>
            <a:r>
              <a:rPr lang="en-US" sz="1100" dirty="0"/>
              <a:t>Park 701 shown with parked </a:t>
            </a:r>
            <a:r>
              <a:rPr lang="en-US" sz="1100" dirty="0" smtClean="0"/>
              <a:t>call</a:t>
            </a:r>
            <a:endParaRPr lang="en-US" sz="1100" dirty="0"/>
          </a:p>
        </p:txBody>
      </p:sp>
      <p:sp>
        <p:nvSpPr>
          <p:cNvPr id="30" name="TextBox 29"/>
          <p:cNvSpPr txBox="1"/>
          <p:nvPr/>
        </p:nvSpPr>
        <p:spPr>
          <a:xfrm>
            <a:off x="5716071" y="5990600"/>
            <a:ext cx="2207656" cy="430887"/>
          </a:xfrm>
          <a:prstGeom prst="rect">
            <a:avLst/>
          </a:prstGeom>
          <a:noFill/>
        </p:spPr>
        <p:txBody>
          <a:bodyPr wrap="none" rtlCol="0">
            <a:spAutoFit/>
          </a:bodyPr>
          <a:lstStyle/>
          <a:p>
            <a:pPr algn="ctr"/>
            <a:r>
              <a:rPr lang="en-US" sz="1100" dirty="0" smtClean="0"/>
              <a:t>Programmable Buttons IP410</a:t>
            </a:r>
          </a:p>
          <a:p>
            <a:pPr algn="ctr"/>
            <a:r>
              <a:rPr lang="en-US" sz="1100" dirty="0" smtClean="0"/>
              <a:t>Park 701 shown with parked call</a:t>
            </a:r>
            <a:endParaRPr lang="en-US" sz="1100" dirty="0"/>
          </a:p>
        </p:txBody>
      </p:sp>
      <p:sp>
        <p:nvSpPr>
          <p:cNvPr id="2" name="TextBox 1"/>
          <p:cNvSpPr txBox="1"/>
          <p:nvPr/>
        </p:nvSpPr>
        <p:spPr>
          <a:xfrm>
            <a:off x="644884" y="838200"/>
            <a:ext cx="8270515" cy="2218556"/>
          </a:xfrm>
          <a:prstGeom prst="rect">
            <a:avLst/>
          </a:prstGeom>
          <a:noFill/>
        </p:spPr>
        <p:txBody>
          <a:bodyPr wrap="square" rtlCol="0">
            <a:spAutoFit/>
          </a:bodyPr>
          <a:lstStyle/>
          <a:p>
            <a:pPr>
              <a:spcAft>
                <a:spcPts val="600"/>
              </a:spcAft>
            </a:pPr>
            <a:r>
              <a:rPr lang="en-US" dirty="0" smtClean="0"/>
              <a:t>Sometimes calls must be delivered in a general delivery fashion, this is accomplished with Call Park. (There are </a:t>
            </a:r>
            <a:r>
              <a:rPr lang="en-US" dirty="0"/>
              <a:t>20 shared Call Park locations.)</a:t>
            </a:r>
            <a:endParaRPr lang="en-US" dirty="0" smtClean="0"/>
          </a:p>
          <a:p>
            <a:pPr>
              <a:spcAft>
                <a:spcPts val="600"/>
              </a:spcAft>
            </a:pPr>
            <a:r>
              <a:rPr lang="en-US" dirty="0" smtClean="0"/>
              <a:t>A Call that is Parked can be picked up from any PBX extension</a:t>
            </a:r>
          </a:p>
          <a:p>
            <a:pPr>
              <a:lnSpc>
                <a:spcPts val="2000"/>
              </a:lnSpc>
            </a:pPr>
            <a:r>
              <a:rPr lang="en-US" dirty="0" smtClean="0"/>
              <a:t>While connected to a call:</a:t>
            </a:r>
          </a:p>
          <a:p>
            <a:pPr marL="285750" indent="-285750">
              <a:lnSpc>
                <a:spcPts val="2000"/>
              </a:lnSpc>
              <a:spcBef>
                <a:spcPts val="300"/>
              </a:spcBef>
              <a:spcAft>
                <a:spcPts val="300"/>
              </a:spcAft>
              <a:buFont typeface="Arial" pitchFamily="34" charset="0"/>
              <a:buChar char="•"/>
            </a:pPr>
            <a:r>
              <a:rPr lang="en-US" dirty="0" smtClean="0"/>
              <a:t>Press</a:t>
            </a:r>
          </a:p>
          <a:p>
            <a:pPr marL="285750" indent="-285750">
              <a:lnSpc>
                <a:spcPts val="2000"/>
              </a:lnSpc>
              <a:spcBef>
                <a:spcPts val="300"/>
              </a:spcBef>
              <a:spcAft>
                <a:spcPts val="300"/>
              </a:spcAft>
              <a:buFont typeface="Arial" pitchFamily="34" charset="0"/>
              <a:buChar char="•"/>
            </a:pPr>
            <a:r>
              <a:rPr lang="en-US" dirty="0" smtClean="0"/>
              <a:t>The IPitomy system will announce to you the park location where the call has been parked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156349"/>
            <a:ext cx="2895599" cy="1862116"/>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4689749"/>
            <a:ext cx="2971799" cy="1330051"/>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130919"/>
            <a:ext cx="1700213" cy="344173"/>
          </a:xfrm>
          <a:prstGeom prst="rect">
            <a:avLst/>
          </a:prstGeom>
          <a:effectLst>
            <a:outerShdw blurRad="63500" sx="102000" sy="102000" algn="ctr" rotWithShape="0">
              <a:prstClr val="black">
                <a:alpha val="40000"/>
              </a:prstClr>
            </a:outerShdw>
          </a:effectLst>
        </p:spPr>
      </p:pic>
      <p:sp>
        <p:nvSpPr>
          <p:cNvPr id="17" name="TextBox 16"/>
          <p:cNvSpPr txBox="1"/>
          <p:nvPr/>
        </p:nvSpPr>
        <p:spPr>
          <a:xfrm>
            <a:off x="4495800" y="3018472"/>
            <a:ext cx="3581400" cy="1669688"/>
          </a:xfrm>
          <a:prstGeom prst="rect">
            <a:avLst/>
          </a:prstGeom>
          <a:noFill/>
        </p:spPr>
        <p:txBody>
          <a:bodyPr wrap="square" rtlCol="0">
            <a:spAutoFit/>
          </a:bodyPr>
          <a:lstStyle/>
          <a:p>
            <a:pPr>
              <a:lnSpc>
                <a:spcPts val="1500"/>
              </a:lnSpc>
              <a:spcBef>
                <a:spcPts val="300"/>
              </a:spcBef>
              <a:spcAft>
                <a:spcPts val="300"/>
              </a:spcAft>
            </a:pPr>
            <a:r>
              <a:rPr lang="en-US" sz="1400" b="1" u="sng" dirty="0" smtClean="0">
                <a:solidFill>
                  <a:srgbClr val="70000B"/>
                </a:solidFill>
              </a:rPr>
              <a:t>To Retrieve a Parked Call</a:t>
            </a:r>
          </a:p>
          <a:p>
            <a:pPr marL="285750" indent="-285750">
              <a:lnSpc>
                <a:spcPts val="1500"/>
              </a:lnSpc>
              <a:spcBef>
                <a:spcPts val="300"/>
              </a:spcBef>
              <a:spcAft>
                <a:spcPts val="300"/>
              </a:spcAft>
              <a:buFont typeface="Arial" pitchFamily="34" charset="0"/>
              <a:buChar char="•"/>
            </a:pPr>
            <a:r>
              <a:rPr lang="en-US" sz="1400" dirty="0"/>
              <a:t>Press the </a:t>
            </a:r>
            <a:r>
              <a:rPr lang="en-US" sz="1400" dirty="0" smtClean="0"/>
              <a:t>red </a:t>
            </a:r>
            <a:r>
              <a:rPr lang="en-US" sz="1400" dirty="0"/>
              <a:t>Park </a:t>
            </a:r>
            <a:r>
              <a:rPr lang="en-US" sz="1400" dirty="0" smtClean="0"/>
              <a:t>Button where the call is parked; or </a:t>
            </a:r>
          </a:p>
          <a:p>
            <a:pPr marL="742950" lvl="1" indent="-285750">
              <a:lnSpc>
                <a:spcPts val="1500"/>
              </a:lnSpc>
              <a:spcBef>
                <a:spcPts val="300"/>
              </a:spcBef>
              <a:spcAft>
                <a:spcPts val="300"/>
              </a:spcAft>
              <a:buFont typeface="Arial" pitchFamily="34" charset="0"/>
              <a:buChar char="•"/>
            </a:pPr>
            <a:r>
              <a:rPr lang="en-US" sz="1400" dirty="0"/>
              <a:t>Dial the park location number </a:t>
            </a:r>
            <a:r>
              <a:rPr lang="en-US" sz="1400" dirty="0" smtClean="0"/>
              <a:t>701-720 at </a:t>
            </a:r>
            <a:r>
              <a:rPr lang="en-US" sz="1400" dirty="0"/>
              <a:t>any </a:t>
            </a:r>
            <a:r>
              <a:rPr lang="en-US" sz="1400" dirty="0" smtClean="0"/>
              <a:t>extension</a:t>
            </a:r>
          </a:p>
          <a:p>
            <a:pPr marL="285750" indent="-285750">
              <a:lnSpc>
                <a:spcPts val="1500"/>
              </a:lnSpc>
              <a:spcBef>
                <a:spcPts val="300"/>
              </a:spcBef>
              <a:spcAft>
                <a:spcPts val="300"/>
              </a:spcAft>
              <a:buFont typeface="Arial" pitchFamily="34" charset="0"/>
              <a:buChar char="•"/>
            </a:pPr>
            <a:r>
              <a:rPr lang="en-US" sz="1400" dirty="0" smtClean="0"/>
              <a:t>Park Location buttons will light Red to indicate a Parked Call</a:t>
            </a:r>
          </a:p>
        </p:txBody>
      </p:sp>
      <p:sp>
        <p:nvSpPr>
          <p:cNvPr id="4" name="TextBox 3"/>
          <p:cNvSpPr txBox="1"/>
          <p:nvPr/>
        </p:nvSpPr>
        <p:spPr>
          <a:xfrm>
            <a:off x="762001" y="6421487"/>
            <a:ext cx="7696200" cy="307777"/>
          </a:xfrm>
          <a:prstGeom prst="rect">
            <a:avLst/>
          </a:prstGeom>
          <a:solidFill>
            <a:schemeClr val="bg2"/>
          </a:solidFill>
        </p:spPr>
        <p:txBody>
          <a:bodyPr wrap="square" rtlCol="0">
            <a:spAutoFit/>
          </a:bodyPr>
          <a:lstStyle/>
          <a:p>
            <a:pPr algn="ctr"/>
            <a:r>
              <a:rPr lang="en-US" sz="1400" dirty="0" smtClean="0"/>
              <a:t>Note: To park use “Park Call” button.     Use Park 701… 702… 703 to Pick Up a parked call.</a:t>
            </a:r>
            <a:endParaRPr lang="en-US" sz="1400" dirty="0"/>
          </a:p>
        </p:txBody>
      </p:sp>
    </p:spTree>
    <p:extLst>
      <p:ext uri="{BB962C8B-B14F-4D97-AF65-F5344CB8AC3E}">
        <p14:creationId xmlns:p14="http://schemas.microsoft.com/office/powerpoint/2010/main" val="1717276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normAutofit fontScale="90000"/>
          </a:bodyPr>
          <a:lstStyle/>
          <a:p>
            <a:r>
              <a:rPr lang="en-US" sz="3600" dirty="0" smtClean="0">
                <a:solidFill>
                  <a:schemeClr val="accent1">
                    <a:lumMod val="75000"/>
                  </a:schemeClr>
                </a:solidFill>
              </a:rPr>
              <a:t>Things you should know about your IP Telephone system</a:t>
            </a:r>
          </a:p>
        </p:txBody>
      </p:sp>
      <p:sp>
        <p:nvSpPr>
          <p:cNvPr id="11267" name="Rectangle 3"/>
          <p:cNvSpPr>
            <a:spLocks noGrp="1"/>
          </p:cNvSpPr>
          <p:nvPr>
            <p:ph idx="1"/>
          </p:nvPr>
        </p:nvSpPr>
        <p:spPr>
          <a:xfrm>
            <a:off x="609600" y="1600200"/>
            <a:ext cx="8153400" cy="4572000"/>
          </a:xfrm>
        </p:spPr>
        <p:txBody>
          <a:bodyPr>
            <a:normAutofit/>
          </a:bodyPr>
          <a:lstStyle/>
          <a:p>
            <a:pPr>
              <a:spcBef>
                <a:spcPts val="1800"/>
              </a:spcBef>
            </a:pPr>
            <a:r>
              <a:rPr lang="en-US" sz="2200" dirty="0" smtClean="0"/>
              <a:t>The IPitomy system has many of the same features of traditional business telephone systems.</a:t>
            </a:r>
          </a:p>
          <a:p>
            <a:pPr>
              <a:spcBef>
                <a:spcPts val="1800"/>
              </a:spcBef>
            </a:pPr>
            <a:r>
              <a:rPr lang="en-US" sz="2200" dirty="0" smtClean="0"/>
              <a:t>The telephone has some new functionality that streamlines the way your phone operates.</a:t>
            </a:r>
          </a:p>
          <a:p>
            <a:pPr>
              <a:spcBef>
                <a:spcPts val="1800"/>
              </a:spcBef>
            </a:pPr>
            <a:r>
              <a:rPr lang="en-US" sz="2200" dirty="0" smtClean="0"/>
              <a:t>Some of the features you will recognize from past business telephone systems you have used before.</a:t>
            </a:r>
          </a:p>
          <a:p>
            <a:pPr>
              <a:spcBef>
                <a:spcPts val="1800"/>
              </a:spcBef>
            </a:pPr>
            <a:r>
              <a:rPr lang="en-US" sz="2200" dirty="0" smtClean="0"/>
              <a:t>Some of the features you may recognize from cell phone technology.</a:t>
            </a:r>
          </a:p>
          <a:p>
            <a:pPr>
              <a:spcBef>
                <a:spcPts val="1800"/>
              </a:spcBef>
            </a:pPr>
            <a:r>
              <a:rPr lang="en-US" sz="2200" dirty="0" smtClean="0"/>
              <a:t>It won’t take you long to get acquainted and appreciate the new technology and start to get the most out of it.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Calls – Conference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6231" y="5536123"/>
            <a:ext cx="740126" cy="731520"/>
          </a:xfrm>
          <a:prstGeom prst="rect">
            <a:avLst/>
          </a:prstGeom>
        </p:spPr>
      </p:pic>
      <p:sp>
        <p:nvSpPr>
          <p:cNvPr id="2" name="TextBox 1"/>
          <p:cNvSpPr txBox="1"/>
          <p:nvPr/>
        </p:nvSpPr>
        <p:spPr>
          <a:xfrm>
            <a:off x="644884" y="838200"/>
            <a:ext cx="7813315" cy="646331"/>
          </a:xfrm>
          <a:prstGeom prst="rect">
            <a:avLst/>
          </a:prstGeom>
          <a:noFill/>
        </p:spPr>
        <p:txBody>
          <a:bodyPr wrap="square" rtlCol="0">
            <a:spAutoFit/>
          </a:bodyPr>
          <a:lstStyle/>
          <a:p>
            <a:pPr>
              <a:spcAft>
                <a:spcPts val="600"/>
              </a:spcAft>
            </a:pPr>
            <a:r>
              <a:rPr lang="en-US" dirty="0" smtClean="0"/>
              <a:t>Your IPitomy HD SIP telephone can conference two parties together at your extension to form a 3-way Conference (you and 2 others).</a:t>
            </a:r>
          </a:p>
        </p:txBody>
      </p:sp>
      <p:sp>
        <p:nvSpPr>
          <p:cNvPr id="29" name="TextBox 28"/>
          <p:cNvSpPr txBox="1"/>
          <p:nvPr/>
        </p:nvSpPr>
        <p:spPr>
          <a:xfrm>
            <a:off x="1576384" y="6302192"/>
            <a:ext cx="2270173" cy="261610"/>
          </a:xfrm>
          <a:prstGeom prst="rect">
            <a:avLst/>
          </a:prstGeom>
          <a:noFill/>
        </p:spPr>
        <p:txBody>
          <a:bodyPr wrap="none" rtlCol="0">
            <a:spAutoFit/>
          </a:bodyPr>
          <a:lstStyle/>
          <a:p>
            <a:r>
              <a:rPr lang="en-US" sz="1100" dirty="0" smtClean="0"/>
              <a:t>Call Key Line In-Use ICON IP320</a:t>
            </a:r>
            <a:endParaRPr lang="en-US" sz="1100" dirty="0"/>
          </a:p>
        </p:txBody>
      </p:sp>
      <p:sp>
        <p:nvSpPr>
          <p:cNvPr id="31" name="TextBox 30"/>
          <p:cNvSpPr txBox="1"/>
          <p:nvPr/>
        </p:nvSpPr>
        <p:spPr>
          <a:xfrm>
            <a:off x="5717200" y="6294346"/>
            <a:ext cx="2278188" cy="261610"/>
          </a:xfrm>
          <a:prstGeom prst="rect">
            <a:avLst/>
          </a:prstGeom>
          <a:noFill/>
        </p:spPr>
        <p:txBody>
          <a:bodyPr wrap="none" rtlCol="0">
            <a:spAutoFit/>
          </a:bodyPr>
          <a:lstStyle/>
          <a:p>
            <a:r>
              <a:rPr lang="en-US" sz="1100" dirty="0" smtClean="0"/>
              <a:t>Call Key Conference ICON IP410</a:t>
            </a:r>
            <a:endParaRPr lang="en-US" sz="1100" dirty="0"/>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377" y="5536123"/>
            <a:ext cx="834189" cy="731520"/>
          </a:xfrm>
          <a:prstGeom prst="rect">
            <a:avLst/>
          </a:prstGeom>
        </p:spPr>
      </p:pic>
      <p:grpSp>
        <p:nvGrpSpPr>
          <p:cNvPr id="18" name="Group 17"/>
          <p:cNvGrpSpPr/>
          <p:nvPr/>
        </p:nvGrpSpPr>
        <p:grpSpPr>
          <a:xfrm>
            <a:off x="644885" y="1600200"/>
            <a:ext cx="8270515" cy="2428870"/>
            <a:chOff x="644885" y="2020735"/>
            <a:chExt cx="8270515" cy="2428870"/>
          </a:xfrm>
        </p:grpSpPr>
        <p:sp>
          <p:nvSpPr>
            <p:cNvPr id="22" name="TextBox 21"/>
            <p:cNvSpPr txBox="1"/>
            <p:nvPr/>
          </p:nvSpPr>
          <p:spPr>
            <a:xfrm>
              <a:off x="644885" y="2020735"/>
              <a:ext cx="8270515" cy="2428870"/>
            </a:xfrm>
            <a:prstGeom prst="rect">
              <a:avLst/>
            </a:prstGeom>
            <a:noFill/>
          </p:spPr>
          <p:txBody>
            <a:bodyPr wrap="square" rtlCol="0">
              <a:spAutoFit/>
            </a:bodyPr>
            <a:lstStyle/>
            <a:p>
              <a:pPr>
                <a:spcAft>
                  <a:spcPts val="600"/>
                </a:spcAft>
              </a:pPr>
              <a:r>
                <a:rPr lang="en-US" dirty="0" smtClean="0"/>
                <a:t>To establish a conference…</a:t>
              </a:r>
            </a:p>
            <a:p>
              <a:pPr>
                <a:spcAft>
                  <a:spcPts val="600"/>
                </a:spcAft>
              </a:pPr>
              <a:r>
                <a:rPr lang="en-US" dirty="0" smtClean="0"/>
                <a:t>While connected to your first call:</a:t>
              </a:r>
            </a:p>
            <a:p>
              <a:pPr marL="285750" indent="-285750">
                <a:lnSpc>
                  <a:spcPts val="2000"/>
                </a:lnSpc>
                <a:spcBef>
                  <a:spcPts val="300"/>
                </a:spcBef>
                <a:spcAft>
                  <a:spcPts val="300"/>
                </a:spcAft>
                <a:buFont typeface="Arial" pitchFamily="34" charset="0"/>
                <a:buChar char="•"/>
              </a:pPr>
              <a:r>
                <a:rPr lang="en-US" dirty="0" smtClean="0"/>
                <a:t>Press           or                     you will hear dial tone</a:t>
              </a:r>
            </a:p>
            <a:p>
              <a:pPr marL="285750" indent="-285750">
                <a:lnSpc>
                  <a:spcPts val="2000"/>
                </a:lnSpc>
                <a:spcBef>
                  <a:spcPts val="300"/>
                </a:spcBef>
                <a:spcAft>
                  <a:spcPts val="300"/>
                </a:spcAft>
                <a:buFont typeface="Arial" pitchFamily="34" charset="0"/>
                <a:buChar char="•"/>
              </a:pPr>
              <a:r>
                <a:rPr lang="en-US" dirty="0" smtClean="0"/>
                <a:t>Dial your second call number making corrections in needed</a:t>
              </a:r>
            </a:p>
            <a:p>
              <a:pPr marL="285750" indent="-285750">
                <a:lnSpc>
                  <a:spcPts val="2000"/>
                </a:lnSpc>
                <a:spcBef>
                  <a:spcPts val="300"/>
                </a:spcBef>
                <a:spcAft>
                  <a:spcPts val="300"/>
                </a:spcAft>
                <a:buFont typeface="Arial" pitchFamily="34" charset="0"/>
                <a:buChar char="•"/>
              </a:pPr>
              <a:r>
                <a:rPr lang="en-US" dirty="0" smtClean="0"/>
                <a:t>Press           or                     to speed call progress</a:t>
              </a:r>
            </a:p>
            <a:p>
              <a:pPr marL="285750" indent="-285750">
                <a:lnSpc>
                  <a:spcPts val="2000"/>
                </a:lnSpc>
                <a:spcBef>
                  <a:spcPts val="300"/>
                </a:spcBef>
                <a:spcAft>
                  <a:spcPts val="300"/>
                </a:spcAft>
                <a:buFont typeface="Arial" pitchFamily="34" charset="0"/>
                <a:buChar char="•"/>
              </a:pPr>
              <a:r>
                <a:rPr lang="en-US" dirty="0" smtClean="0"/>
                <a:t>When your second call is connected, press          or</a:t>
              </a:r>
            </a:p>
            <a:p>
              <a:pPr marL="285750" indent="-285750">
                <a:lnSpc>
                  <a:spcPts val="2000"/>
                </a:lnSpc>
                <a:spcBef>
                  <a:spcPts val="300"/>
                </a:spcBef>
                <a:spcAft>
                  <a:spcPts val="300"/>
                </a:spcAft>
                <a:buFont typeface="Arial" pitchFamily="34" charset="0"/>
                <a:buChar char="•"/>
              </a:pPr>
              <a:r>
                <a:rPr lang="en-US" dirty="0" smtClean="0"/>
                <a:t>All parties are joined in a 3-way conference</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2726626"/>
              <a:ext cx="458219" cy="39319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2813494"/>
              <a:ext cx="537766" cy="21945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0400" y="2813494"/>
              <a:ext cx="519902" cy="21945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6280" y="3368040"/>
              <a:ext cx="365760" cy="365760"/>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6003" y="3442121"/>
              <a:ext cx="537767" cy="21945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8933" y="3448453"/>
              <a:ext cx="519901" cy="219456"/>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8494" y="3729418"/>
              <a:ext cx="458219" cy="393192"/>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694" y="3816286"/>
              <a:ext cx="537766" cy="219456"/>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6294" y="3816286"/>
              <a:ext cx="519902" cy="219456"/>
            </a:xfrm>
            <a:prstGeom prst="rect">
              <a:avLst/>
            </a:prstGeom>
          </p:spPr>
        </p:pic>
      </p:grpSp>
      <p:sp>
        <p:nvSpPr>
          <p:cNvPr id="41" name="TextBox 40"/>
          <p:cNvSpPr txBox="1"/>
          <p:nvPr/>
        </p:nvSpPr>
        <p:spPr>
          <a:xfrm>
            <a:off x="1295400" y="4070956"/>
            <a:ext cx="6811181" cy="1361911"/>
          </a:xfrm>
          <a:prstGeom prst="rect">
            <a:avLst/>
          </a:prstGeom>
          <a:noFill/>
        </p:spPr>
        <p:txBody>
          <a:bodyPr wrap="square" rtlCol="0">
            <a:spAutoFit/>
          </a:bodyPr>
          <a:lstStyle/>
          <a:p>
            <a:pPr>
              <a:lnSpc>
                <a:spcPts val="1500"/>
              </a:lnSpc>
              <a:spcBef>
                <a:spcPts val="300"/>
              </a:spcBef>
              <a:spcAft>
                <a:spcPts val="300"/>
              </a:spcAft>
            </a:pPr>
            <a:r>
              <a:rPr lang="en-US" sz="1400" dirty="0" smtClean="0"/>
              <a:t>Notes:</a:t>
            </a:r>
          </a:p>
          <a:p>
            <a:pPr marL="285750" indent="-285750">
              <a:lnSpc>
                <a:spcPts val="1500"/>
              </a:lnSpc>
              <a:spcBef>
                <a:spcPts val="300"/>
              </a:spcBef>
              <a:spcAft>
                <a:spcPts val="300"/>
              </a:spcAft>
              <a:buFont typeface="Arial" pitchFamily="34" charset="0"/>
              <a:buChar char="•"/>
            </a:pPr>
            <a:r>
              <a:rPr lang="en-US" sz="1400" dirty="0" smtClean="0"/>
              <a:t>A conference call be placed on hold, press Hold</a:t>
            </a:r>
          </a:p>
          <a:p>
            <a:pPr marL="742950" lvl="1" indent="-285750">
              <a:lnSpc>
                <a:spcPts val="1500"/>
              </a:lnSpc>
              <a:spcBef>
                <a:spcPts val="300"/>
              </a:spcBef>
              <a:spcAft>
                <a:spcPts val="300"/>
              </a:spcAft>
              <a:buFont typeface="Arial" pitchFamily="34" charset="0"/>
              <a:buChar char="•"/>
            </a:pPr>
            <a:r>
              <a:rPr lang="en-US" sz="1400" dirty="0" smtClean="0"/>
              <a:t>press the Held Call Key to rejoin the conference</a:t>
            </a:r>
          </a:p>
          <a:p>
            <a:pPr marL="285750" indent="-285750">
              <a:lnSpc>
                <a:spcPts val="1500"/>
              </a:lnSpc>
              <a:spcBef>
                <a:spcPts val="300"/>
              </a:spcBef>
              <a:spcAft>
                <a:spcPts val="300"/>
              </a:spcAft>
              <a:buFont typeface="Arial" pitchFamily="34" charset="0"/>
              <a:buChar char="•"/>
            </a:pPr>
            <a:r>
              <a:rPr lang="en-US" sz="1400" dirty="0" smtClean="0"/>
              <a:t>When on hold, the two [other] parties cannot speak to one another</a:t>
            </a:r>
          </a:p>
          <a:p>
            <a:pPr marL="285750" indent="-285750">
              <a:lnSpc>
                <a:spcPts val="1500"/>
              </a:lnSpc>
              <a:spcBef>
                <a:spcPts val="300"/>
              </a:spcBef>
              <a:spcAft>
                <a:spcPts val="300"/>
              </a:spcAft>
              <a:buFont typeface="Arial" pitchFamily="34" charset="0"/>
              <a:buChar char="•"/>
            </a:pPr>
            <a:r>
              <a:rPr lang="en-US" sz="1400" dirty="0" smtClean="0"/>
              <a:t>You may hang up and exit a conference …leaving the [other] parties connected</a:t>
            </a:r>
          </a:p>
        </p:txBody>
      </p:sp>
    </p:spTree>
    <p:extLst>
      <p:ext uri="{BB962C8B-B14F-4D97-AF65-F5344CB8AC3E}">
        <p14:creationId xmlns:p14="http://schemas.microsoft.com/office/powerpoint/2010/main" val="3212600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Text Box 10"/>
          <p:cNvSpPr txBox="1">
            <a:spLocks noChangeArrowheads="1"/>
          </p:cNvSpPr>
          <p:nvPr/>
        </p:nvSpPr>
        <p:spPr bwMode="auto">
          <a:xfrm>
            <a:off x="228598" y="838200"/>
            <a:ext cx="8686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smtClean="0">
                <a:solidFill>
                  <a:srgbClr val="70000B"/>
                </a:solidFill>
              </a:rPr>
              <a:t>Call Logs allow you to review calls at your telephone. From the Call Log you also have the ability to dial the call number or save the number in your Phonebook</a:t>
            </a:r>
            <a:endParaRPr lang="en-US" sz="1600" b="1" dirty="0">
              <a:solidFill>
                <a:srgbClr val="70000B"/>
              </a:solidFill>
            </a:endParaRPr>
          </a:p>
        </p:txBody>
      </p:sp>
      <p:sp>
        <p:nvSpPr>
          <p:cNvPr id="25"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 Logs – Dialed Numbers</a:t>
            </a:r>
          </a:p>
        </p:txBody>
      </p:sp>
      <p:grpSp>
        <p:nvGrpSpPr>
          <p:cNvPr id="14" name="Group 13"/>
          <p:cNvGrpSpPr/>
          <p:nvPr/>
        </p:nvGrpSpPr>
        <p:grpSpPr>
          <a:xfrm>
            <a:off x="3520440" y="5207267"/>
            <a:ext cx="4462272" cy="96253"/>
            <a:chOff x="3520440" y="5207267"/>
            <a:chExt cx="4462272" cy="96253"/>
          </a:xfrm>
        </p:grpSpPr>
        <p:sp>
          <p:nvSpPr>
            <p:cNvPr id="23" name="Oval 22"/>
            <p:cNvSpPr/>
            <p:nvPr/>
          </p:nvSpPr>
          <p:spPr>
            <a:xfrm>
              <a:off x="3520440" y="5207267"/>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891272" y="5212080"/>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447801" y="1531499"/>
            <a:ext cx="4038599" cy="523220"/>
          </a:xfrm>
          <a:prstGeom prst="rect">
            <a:avLst/>
          </a:prstGeom>
          <a:noFill/>
        </p:spPr>
        <p:txBody>
          <a:bodyPr wrap="square" rtlCol="0">
            <a:spAutoFit/>
          </a:bodyPr>
          <a:lstStyle/>
          <a:p>
            <a:pPr eaLnBrk="1" hangingPunct="1"/>
            <a:r>
              <a:rPr lang="en-US" sz="1400" b="1" dirty="0" smtClean="0"/>
              <a:t>Dialed Numbers:</a:t>
            </a:r>
          </a:p>
          <a:p>
            <a:pPr marL="514350" lvl="1" indent="-285750">
              <a:buFont typeface="Arial" pitchFamily="34" charset="0"/>
              <a:buChar char="•"/>
            </a:pPr>
            <a:r>
              <a:rPr lang="en-US" sz="1400" b="1" dirty="0" smtClean="0"/>
              <a:t>press the RIGHT Navigation Key</a:t>
            </a:r>
          </a:p>
        </p:txBody>
      </p:sp>
      <p:sp>
        <p:nvSpPr>
          <p:cNvPr id="28" name="Oval 27"/>
          <p:cNvSpPr/>
          <p:nvPr/>
        </p:nvSpPr>
        <p:spPr>
          <a:xfrm>
            <a:off x="1764792" y="1856232"/>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937903" y="2776133"/>
            <a:ext cx="1007282" cy="946892"/>
            <a:chOff x="3876107" y="2776133"/>
            <a:chExt cx="1007282" cy="946892"/>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2" name="Elbow Connector 11"/>
            <p:cNvCxnSpPr>
              <a:stCxn id="11"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0"/>
                            </p:stCondLst>
                            <p:childTnLst>
                              <p:par>
                                <p:cTn id="10" presetID="1" presetClass="path" presetSubtype="0" accel="50000" decel="50000" fill="hold" nodeType="afterEffect">
                                  <p:stCondLst>
                                    <p:cond delay="0"/>
                                  </p:stCondLst>
                                  <p:childTnLst>
                                    <p:animMotion origin="layout" path="M -3.05556E-6 -1.98705E-6 C 0.06893 -1.98705E-6 0.125 0.04233 0.125 0.09438 C 0.125 0.14666 0.06893 0.18922 -3.05556E-6 0.18922 C -0.06892 0.18922 -0.125 0.14666 -0.125 0.09438 C -0.125 0.04233 -0.06892 -1.98705E-6 -3.05556E-6 -1.98705E-6 Z " pathEditMode="relative" rAng="0" ptsTypes="fffff">
                                      <p:cBhvr>
                                        <p:cTn id="11" dur="2000" fill="hold"/>
                                        <p:tgtEl>
                                          <p:spTgt spid="14"/>
                                        </p:tgtEl>
                                        <p:attrNameLst>
                                          <p:attrName>ppt_x</p:attrName>
                                          <p:attrName>ppt_y</p:attrName>
                                        </p:attrNameLst>
                                      </p:cBhvr>
                                      <p:rCtr x="0" y="94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Text Box 10"/>
          <p:cNvSpPr txBox="1">
            <a:spLocks noChangeArrowheads="1"/>
          </p:cNvSpPr>
          <p:nvPr/>
        </p:nvSpPr>
        <p:spPr bwMode="auto">
          <a:xfrm>
            <a:off x="228598" y="838200"/>
            <a:ext cx="8686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smtClean="0">
                <a:solidFill>
                  <a:srgbClr val="70000B"/>
                </a:solidFill>
              </a:rPr>
              <a:t>Call Logs allow you to review calls at your telephone. From the Call Log you also have the ability to dial the call number or save the number in your Phonebook</a:t>
            </a:r>
            <a:endParaRPr lang="en-US" sz="1600" b="1" dirty="0">
              <a:solidFill>
                <a:srgbClr val="70000B"/>
              </a:solidFill>
            </a:endParaRPr>
          </a:p>
        </p:txBody>
      </p:sp>
      <p:sp>
        <p:nvSpPr>
          <p:cNvPr id="25"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 Logs – Missed Calls</a:t>
            </a:r>
          </a:p>
        </p:txBody>
      </p:sp>
      <p:sp>
        <p:nvSpPr>
          <p:cNvPr id="3" name="TextBox 2"/>
          <p:cNvSpPr txBox="1"/>
          <p:nvPr/>
        </p:nvSpPr>
        <p:spPr>
          <a:xfrm>
            <a:off x="9677400" y="1121062"/>
            <a:ext cx="3429000" cy="5909310"/>
          </a:xfrm>
          <a:prstGeom prst="rect">
            <a:avLst/>
          </a:prstGeom>
          <a:noFill/>
        </p:spPr>
        <p:txBody>
          <a:bodyPr wrap="square" rtlCol="0">
            <a:spAutoFit/>
          </a:bodyPr>
          <a:lstStyle/>
          <a:p>
            <a:pPr eaLnBrk="1" hangingPunct="1"/>
            <a:r>
              <a:rPr lang="en-US" b="1" dirty="0" smtClean="0"/>
              <a:t>To access:</a:t>
            </a:r>
          </a:p>
          <a:p>
            <a:pPr marL="285750" indent="-285750" eaLnBrk="1" hangingPunct="1">
              <a:buFont typeface="Arial" pitchFamily="34" charset="0"/>
              <a:buChar char="•"/>
            </a:pPr>
            <a:r>
              <a:rPr lang="en-US" b="1" dirty="0" smtClean="0"/>
              <a:t>Dialed Numbers</a:t>
            </a:r>
          </a:p>
          <a:p>
            <a:pPr marL="285750" indent="-285750" eaLnBrk="1" hangingPunct="1">
              <a:buFont typeface="Arial" pitchFamily="34" charset="0"/>
              <a:buChar char="•"/>
            </a:pPr>
            <a:r>
              <a:rPr lang="en-US" b="1" dirty="0" smtClean="0"/>
              <a:t>Missed Calls</a:t>
            </a:r>
          </a:p>
          <a:p>
            <a:pPr marL="285750" indent="-285750" eaLnBrk="1" hangingPunct="1">
              <a:buFont typeface="Arial" pitchFamily="34" charset="0"/>
              <a:buChar char="•"/>
            </a:pPr>
            <a:r>
              <a:rPr lang="en-US" b="1" dirty="0" smtClean="0"/>
              <a:t>Received Calls</a:t>
            </a:r>
            <a:endParaRPr lang="en-US" b="1" dirty="0"/>
          </a:p>
          <a:p>
            <a:pPr eaLnBrk="1" hangingPunct="1"/>
            <a:r>
              <a:rPr lang="en-US" b="1" dirty="0" smtClean="0"/>
              <a:t>Use </a:t>
            </a:r>
            <a:r>
              <a:rPr lang="en-US" b="1" dirty="0"/>
              <a:t>the center navigation rocker switch to select which call list to view.</a:t>
            </a:r>
          </a:p>
          <a:p>
            <a:pPr eaLnBrk="1" hangingPunct="1"/>
            <a:endParaRPr lang="en-US" b="1" dirty="0"/>
          </a:p>
          <a:p>
            <a:pPr eaLnBrk="1" hangingPunct="1"/>
            <a:r>
              <a:rPr lang="en-US" b="1" dirty="0"/>
              <a:t>Press show or right arrow navigation key to see the list.</a:t>
            </a:r>
          </a:p>
          <a:p>
            <a:pPr eaLnBrk="1" hangingPunct="1"/>
            <a:endParaRPr lang="en-US" b="1" dirty="0"/>
          </a:p>
          <a:p>
            <a:pPr eaLnBrk="1" hangingPunct="1"/>
            <a:r>
              <a:rPr lang="en-US" b="1" dirty="0"/>
              <a:t>Use the rocker switch to select the call from the list.</a:t>
            </a:r>
          </a:p>
          <a:p>
            <a:pPr eaLnBrk="1" hangingPunct="1"/>
            <a:endParaRPr lang="en-US" b="1" dirty="0"/>
          </a:p>
          <a:p>
            <a:pPr eaLnBrk="1" hangingPunct="1"/>
            <a:r>
              <a:rPr lang="en-US" b="1" dirty="0"/>
              <a:t>Press Detail to select the call. </a:t>
            </a:r>
          </a:p>
          <a:p>
            <a:pPr eaLnBrk="1" hangingPunct="1"/>
            <a:endParaRPr lang="en-US" b="1" dirty="0"/>
          </a:p>
          <a:p>
            <a:pPr eaLnBrk="1" hangingPunct="1"/>
            <a:r>
              <a:rPr lang="en-US" b="1" dirty="0"/>
              <a:t>Dial the number by pressing dial</a:t>
            </a:r>
          </a:p>
          <a:p>
            <a:pPr eaLnBrk="1" hangingPunct="1"/>
            <a:r>
              <a:rPr lang="en-US" b="1" dirty="0"/>
              <a:t>Save to the phone book (PB)</a:t>
            </a:r>
          </a:p>
          <a:p>
            <a:pPr eaLnBrk="1" hangingPunct="1"/>
            <a:endParaRPr lang="en-US" b="1" dirty="0"/>
          </a:p>
          <a:p>
            <a:pPr eaLnBrk="1" hangingPunct="1"/>
            <a:r>
              <a:rPr lang="en-US" b="1" dirty="0"/>
              <a:t>Press Quit to </a:t>
            </a:r>
            <a:r>
              <a:rPr lang="en-US" b="1" dirty="0" smtClean="0"/>
              <a:t>exit</a:t>
            </a:r>
            <a:endParaRPr lang="en-US" b="1" dirty="0"/>
          </a:p>
        </p:txBody>
      </p:sp>
      <p:grpSp>
        <p:nvGrpSpPr>
          <p:cNvPr id="4" name="Group 3"/>
          <p:cNvGrpSpPr/>
          <p:nvPr/>
        </p:nvGrpSpPr>
        <p:grpSpPr>
          <a:xfrm>
            <a:off x="3352800" y="5390147"/>
            <a:ext cx="4462272" cy="96253"/>
            <a:chOff x="3352800" y="5390147"/>
            <a:chExt cx="4462272" cy="96253"/>
          </a:xfrm>
        </p:grpSpPr>
        <p:sp>
          <p:nvSpPr>
            <p:cNvPr id="20" name="Oval 19"/>
            <p:cNvSpPr/>
            <p:nvPr/>
          </p:nvSpPr>
          <p:spPr>
            <a:xfrm>
              <a:off x="3352800" y="5390147"/>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723632" y="5394960"/>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1447801" y="1531499"/>
            <a:ext cx="4038599" cy="954107"/>
          </a:xfrm>
          <a:prstGeom prst="rect">
            <a:avLst/>
          </a:prstGeom>
          <a:noFill/>
        </p:spPr>
        <p:txBody>
          <a:bodyPr wrap="square" rtlCol="0">
            <a:spAutoFit/>
          </a:bodyPr>
          <a:lstStyle/>
          <a:p>
            <a:pPr eaLnBrk="1" hangingPunct="1"/>
            <a:r>
              <a:rPr lang="en-US" sz="1400" b="1" dirty="0" smtClean="0"/>
              <a:t>Dialed Numbers:</a:t>
            </a:r>
          </a:p>
          <a:p>
            <a:pPr marL="514350" lvl="1" indent="-285750">
              <a:buFont typeface="Arial" pitchFamily="34" charset="0"/>
              <a:buChar char="•"/>
            </a:pPr>
            <a:r>
              <a:rPr lang="en-US" sz="1400" b="1" dirty="0" smtClean="0"/>
              <a:t>press the RIGHT Navigation Key</a:t>
            </a:r>
          </a:p>
          <a:p>
            <a:pPr eaLnBrk="1" hangingPunct="1"/>
            <a:r>
              <a:rPr lang="en-US" sz="1400" b="1" dirty="0" smtClean="0"/>
              <a:t>Missed Calls:</a:t>
            </a:r>
            <a:endParaRPr lang="en-US" sz="1400" b="1" dirty="0"/>
          </a:p>
          <a:p>
            <a:pPr marL="514350" lvl="1" indent="-285750">
              <a:buFont typeface="Arial" pitchFamily="34" charset="0"/>
              <a:buChar char="•"/>
            </a:pPr>
            <a:r>
              <a:rPr lang="en-US" sz="1400" b="1" dirty="0"/>
              <a:t>press the </a:t>
            </a:r>
            <a:r>
              <a:rPr lang="en-US" sz="1400" b="1" dirty="0" smtClean="0"/>
              <a:t>DOWN </a:t>
            </a:r>
            <a:r>
              <a:rPr lang="en-US" sz="1400" b="1" dirty="0"/>
              <a:t>Navigation </a:t>
            </a:r>
            <a:r>
              <a:rPr lang="en-US" sz="1400" b="1" dirty="0" smtClean="0"/>
              <a:t>Key</a:t>
            </a:r>
          </a:p>
        </p:txBody>
      </p:sp>
      <p:sp>
        <p:nvSpPr>
          <p:cNvPr id="23" name="Oval 22"/>
          <p:cNvSpPr/>
          <p:nvPr/>
        </p:nvSpPr>
        <p:spPr>
          <a:xfrm>
            <a:off x="1737360" y="2286000"/>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764792" y="1856232"/>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520440" y="5207267"/>
            <a:ext cx="4462272" cy="96253"/>
            <a:chOff x="3520440" y="5207267"/>
            <a:chExt cx="4462272" cy="96253"/>
          </a:xfrm>
        </p:grpSpPr>
        <p:sp>
          <p:nvSpPr>
            <p:cNvPr id="27" name="Oval 26"/>
            <p:cNvSpPr/>
            <p:nvPr/>
          </p:nvSpPr>
          <p:spPr>
            <a:xfrm>
              <a:off x="3520440" y="5207267"/>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891272" y="5212080"/>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937903" y="2776133"/>
            <a:ext cx="1007282" cy="946892"/>
            <a:chOff x="3876107" y="2776133"/>
            <a:chExt cx="1007282" cy="946892"/>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7" name="Elbow Connector 16"/>
            <p:cNvCxnSpPr>
              <a:stCxn id="16"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247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1000"/>
                                  </p:stCondLst>
                                  <p:childTnLst>
                                    <p:animMotion origin="layout" path="M -2.77778E-7 -3.88388E-6 C 0.06892 -3.88388E-6 0.125 0.03887 0.125 0.08675 C 0.125 0.13463 0.06892 0.17373 -2.77778E-7 0.17373 C -0.06892 0.17373 -0.125 0.13463 -0.125 0.08675 C -0.125 0.03887 -0.06892 -3.88388E-6 -2.77778E-7 -3.88388E-6 Z " pathEditMode="relative" rAng="0" ptsTypes="fffff">
                                      <p:cBhvr>
                                        <p:cTn id="6" dur="2000" fill="hold"/>
                                        <p:tgtEl>
                                          <p:spTgt spid="4"/>
                                        </p:tgtEl>
                                        <p:attrNameLst>
                                          <p:attrName>ppt_x</p:attrName>
                                          <p:attrName>ppt_y</p:attrName>
                                        </p:attrNameLst>
                                      </p:cBhvr>
                                      <p:rCtr x="0" y="86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Text Box 10"/>
          <p:cNvSpPr txBox="1">
            <a:spLocks noChangeArrowheads="1"/>
          </p:cNvSpPr>
          <p:nvPr/>
        </p:nvSpPr>
        <p:spPr bwMode="auto">
          <a:xfrm>
            <a:off x="228598" y="838200"/>
            <a:ext cx="8686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smtClean="0">
                <a:solidFill>
                  <a:srgbClr val="70000B"/>
                </a:solidFill>
              </a:rPr>
              <a:t>Call Logs allow you to review calls at your telephone. From the Call Log you also have the ability to dial the call number or save the number in your Phonebook</a:t>
            </a:r>
            <a:endParaRPr lang="en-US" sz="1600" b="1" dirty="0">
              <a:solidFill>
                <a:srgbClr val="70000B"/>
              </a:solidFill>
            </a:endParaRPr>
          </a:p>
        </p:txBody>
      </p:sp>
      <p:sp>
        <p:nvSpPr>
          <p:cNvPr id="25"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 Logs – Received </a:t>
            </a:r>
          </a:p>
        </p:txBody>
      </p:sp>
      <p:sp>
        <p:nvSpPr>
          <p:cNvPr id="3" name="TextBox 2"/>
          <p:cNvSpPr txBox="1"/>
          <p:nvPr/>
        </p:nvSpPr>
        <p:spPr>
          <a:xfrm>
            <a:off x="9677400" y="1121062"/>
            <a:ext cx="3429000" cy="5909310"/>
          </a:xfrm>
          <a:prstGeom prst="rect">
            <a:avLst/>
          </a:prstGeom>
          <a:noFill/>
        </p:spPr>
        <p:txBody>
          <a:bodyPr wrap="square" rtlCol="0">
            <a:spAutoFit/>
          </a:bodyPr>
          <a:lstStyle/>
          <a:p>
            <a:pPr eaLnBrk="1" hangingPunct="1"/>
            <a:r>
              <a:rPr lang="en-US" b="1" dirty="0" smtClean="0"/>
              <a:t>To access:</a:t>
            </a:r>
          </a:p>
          <a:p>
            <a:pPr marL="285750" indent="-285750" eaLnBrk="1" hangingPunct="1">
              <a:buFont typeface="Arial" pitchFamily="34" charset="0"/>
              <a:buChar char="•"/>
            </a:pPr>
            <a:r>
              <a:rPr lang="en-US" b="1" dirty="0" smtClean="0"/>
              <a:t>Dialed Numbers</a:t>
            </a:r>
          </a:p>
          <a:p>
            <a:pPr marL="285750" indent="-285750" eaLnBrk="1" hangingPunct="1">
              <a:buFont typeface="Arial" pitchFamily="34" charset="0"/>
              <a:buChar char="•"/>
            </a:pPr>
            <a:r>
              <a:rPr lang="en-US" b="1" dirty="0" smtClean="0"/>
              <a:t>Missed Calls</a:t>
            </a:r>
          </a:p>
          <a:p>
            <a:pPr marL="285750" indent="-285750" eaLnBrk="1" hangingPunct="1">
              <a:buFont typeface="Arial" pitchFamily="34" charset="0"/>
              <a:buChar char="•"/>
            </a:pPr>
            <a:r>
              <a:rPr lang="en-US" b="1" dirty="0" smtClean="0"/>
              <a:t>Received Calls</a:t>
            </a:r>
            <a:endParaRPr lang="en-US" b="1" dirty="0"/>
          </a:p>
          <a:p>
            <a:pPr eaLnBrk="1" hangingPunct="1"/>
            <a:r>
              <a:rPr lang="en-US" b="1" dirty="0" smtClean="0"/>
              <a:t>Use </a:t>
            </a:r>
            <a:r>
              <a:rPr lang="en-US" b="1" dirty="0"/>
              <a:t>the center navigation rocker switch to select which call list to view.</a:t>
            </a:r>
          </a:p>
          <a:p>
            <a:pPr eaLnBrk="1" hangingPunct="1"/>
            <a:endParaRPr lang="en-US" b="1" dirty="0"/>
          </a:p>
          <a:p>
            <a:pPr eaLnBrk="1" hangingPunct="1"/>
            <a:r>
              <a:rPr lang="en-US" b="1" dirty="0"/>
              <a:t>Press show or right arrow navigation key to see the list.</a:t>
            </a:r>
          </a:p>
          <a:p>
            <a:pPr eaLnBrk="1" hangingPunct="1"/>
            <a:endParaRPr lang="en-US" b="1" dirty="0"/>
          </a:p>
          <a:p>
            <a:pPr eaLnBrk="1" hangingPunct="1"/>
            <a:r>
              <a:rPr lang="en-US" b="1" dirty="0"/>
              <a:t>Use the rocker switch to select the call from the list.</a:t>
            </a:r>
          </a:p>
          <a:p>
            <a:pPr eaLnBrk="1" hangingPunct="1"/>
            <a:endParaRPr lang="en-US" b="1" dirty="0"/>
          </a:p>
          <a:p>
            <a:pPr eaLnBrk="1" hangingPunct="1"/>
            <a:r>
              <a:rPr lang="en-US" b="1" dirty="0"/>
              <a:t>Press Detail to select the call. </a:t>
            </a:r>
          </a:p>
          <a:p>
            <a:pPr eaLnBrk="1" hangingPunct="1"/>
            <a:endParaRPr lang="en-US" b="1" dirty="0"/>
          </a:p>
          <a:p>
            <a:pPr eaLnBrk="1" hangingPunct="1"/>
            <a:r>
              <a:rPr lang="en-US" b="1" dirty="0"/>
              <a:t>Dial the number by pressing dial</a:t>
            </a:r>
          </a:p>
          <a:p>
            <a:pPr eaLnBrk="1" hangingPunct="1"/>
            <a:r>
              <a:rPr lang="en-US" b="1" dirty="0"/>
              <a:t>Save to the phone book (PB)</a:t>
            </a:r>
          </a:p>
          <a:p>
            <a:pPr eaLnBrk="1" hangingPunct="1"/>
            <a:endParaRPr lang="en-US" b="1" dirty="0"/>
          </a:p>
          <a:p>
            <a:pPr eaLnBrk="1" hangingPunct="1"/>
            <a:r>
              <a:rPr lang="en-US" b="1" dirty="0"/>
              <a:t>Press Quit to </a:t>
            </a:r>
            <a:r>
              <a:rPr lang="en-US" b="1" dirty="0" smtClean="0"/>
              <a:t>exit</a:t>
            </a:r>
            <a:endParaRPr lang="en-US" b="1" dirty="0"/>
          </a:p>
        </p:txBody>
      </p:sp>
      <p:grpSp>
        <p:nvGrpSpPr>
          <p:cNvPr id="2" name="Group 1"/>
          <p:cNvGrpSpPr/>
          <p:nvPr/>
        </p:nvGrpSpPr>
        <p:grpSpPr>
          <a:xfrm>
            <a:off x="3143450" y="5207267"/>
            <a:ext cx="4462272" cy="96253"/>
            <a:chOff x="3143450" y="5207267"/>
            <a:chExt cx="4462272" cy="96253"/>
          </a:xfrm>
        </p:grpSpPr>
        <p:sp>
          <p:nvSpPr>
            <p:cNvPr id="15" name="Oval 14"/>
            <p:cNvSpPr/>
            <p:nvPr/>
          </p:nvSpPr>
          <p:spPr>
            <a:xfrm>
              <a:off x="3143450" y="5207267"/>
              <a:ext cx="91440" cy="91440"/>
            </a:xfrm>
            <a:prstGeom prst="ellipse">
              <a:avLst/>
            </a:prstGeom>
            <a:solidFill>
              <a:srgbClr val="A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514282" y="5212080"/>
              <a:ext cx="91440" cy="91440"/>
            </a:xfrm>
            <a:prstGeom prst="ellipse">
              <a:avLst/>
            </a:prstGeom>
            <a:solidFill>
              <a:srgbClr val="A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447801" y="1531499"/>
            <a:ext cx="4038599" cy="1384995"/>
          </a:xfrm>
          <a:prstGeom prst="rect">
            <a:avLst/>
          </a:prstGeom>
          <a:noFill/>
        </p:spPr>
        <p:txBody>
          <a:bodyPr wrap="square" rtlCol="0">
            <a:spAutoFit/>
          </a:bodyPr>
          <a:lstStyle/>
          <a:p>
            <a:pPr eaLnBrk="1" hangingPunct="1"/>
            <a:r>
              <a:rPr lang="en-US" sz="1400" b="1" dirty="0" smtClean="0"/>
              <a:t>Dialed Numbers:</a:t>
            </a:r>
          </a:p>
          <a:p>
            <a:pPr marL="514350" lvl="1" indent="-285750">
              <a:buFont typeface="Arial" pitchFamily="34" charset="0"/>
              <a:buChar char="•"/>
            </a:pPr>
            <a:r>
              <a:rPr lang="en-US" sz="1400" b="1" dirty="0" smtClean="0"/>
              <a:t>press the RIGHT Navigation Key</a:t>
            </a:r>
          </a:p>
          <a:p>
            <a:pPr eaLnBrk="1" hangingPunct="1"/>
            <a:r>
              <a:rPr lang="en-US" sz="1400" b="1" dirty="0" smtClean="0"/>
              <a:t>Missed Calls:</a:t>
            </a:r>
            <a:endParaRPr lang="en-US" sz="1400" b="1" dirty="0"/>
          </a:p>
          <a:p>
            <a:pPr marL="514350" lvl="1" indent="-285750">
              <a:buFont typeface="Arial" pitchFamily="34" charset="0"/>
              <a:buChar char="•"/>
            </a:pPr>
            <a:r>
              <a:rPr lang="en-US" sz="1400" b="1" dirty="0"/>
              <a:t>press the </a:t>
            </a:r>
            <a:r>
              <a:rPr lang="en-US" sz="1400" b="1" dirty="0" smtClean="0"/>
              <a:t>DOWN </a:t>
            </a:r>
            <a:r>
              <a:rPr lang="en-US" sz="1400" b="1" dirty="0"/>
              <a:t>Navigation Key</a:t>
            </a:r>
            <a:endParaRPr lang="en-US" sz="1400" b="1" dirty="0" smtClean="0"/>
          </a:p>
          <a:p>
            <a:pPr eaLnBrk="1" hangingPunct="1"/>
            <a:r>
              <a:rPr lang="en-US" sz="1400" b="1" dirty="0" smtClean="0"/>
              <a:t>Received Calls:</a:t>
            </a:r>
            <a:endParaRPr lang="en-US" sz="1400" b="1" dirty="0"/>
          </a:p>
          <a:p>
            <a:pPr marL="514350" lvl="1" indent="-285750">
              <a:buFont typeface="Arial" pitchFamily="34" charset="0"/>
              <a:buChar char="•"/>
            </a:pPr>
            <a:r>
              <a:rPr lang="en-US" sz="1400" b="1" dirty="0"/>
              <a:t>press the </a:t>
            </a:r>
            <a:r>
              <a:rPr lang="en-US" sz="1400" b="1" dirty="0" smtClean="0"/>
              <a:t>LEFT </a:t>
            </a:r>
            <a:r>
              <a:rPr lang="en-US" sz="1400" b="1" dirty="0"/>
              <a:t>Navigation Key</a:t>
            </a:r>
          </a:p>
        </p:txBody>
      </p:sp>
      <p:sp>
        <p:nvSpPr>
          <p:cNvPr id="20" name="Oval 19"/>
          <p:cNvSpPr/>
          <p:nvPr/>
        </p:nvSpPr>
        <p:spPr>
          <a:xfrm>
            <a:off x="1752600" y="2697480"/>
            <a:ext cx="91440" cy="91440"/>
          </a:xfrm>
          <a:prstGeom prst="ellipse">
            <a:avLst/>
          </a:prstGeom>
          <a:solidFill>
            <a:srgbClr val="A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37360" y="2286000"/>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352800" y="5390147"/>
            <a:ext cx="4462272" cy="96253"/>
            <a:chOff x="3352800" y="5390147"/>
            <a:chExt cx="4462272" cy="96253"/>
          </a:xfrm>
        </p:grpSpPr>
        <p:sp>
          <p:nvSpPr>
            <p:cNvPr id="23" name="Oval 22"/>
            <p:cNvSpPr/>
            <p:nvPr/>
          </p:nvSpPr>
          <p:spPr>
            <a:xfrm>
              <a:off x="3352800" y="5390147"/>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723632" y="5394960"/>
              <a:ext cx="91440" cy="914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p:cNvSpPr/>
          <p:nvPr/>
        </p:nvSpPr>
        <p:spPr>
          <a:xfrm>
            <a:off x="1764792" y="1856232"/>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0440" y="5207267"/>
            <a:ext cx="4462272" cy="96253"/>
            <a:chOff x="3520440" y="5207267"/>
            <a:chExt cx="4462272" cy="96253"/>
          </a:xfrm>
        </p:grpSpPr>
        <p:sp>
          <p:nvSpPr>
            <p:cNvPr id="28" name="Oval 27"/>
            <p:cNvSpPr/>
            <p:nvPr/>
          </p:nvSpPr>
          <p:spPr>
            <a:xfrm>
              <a:off x="3520440" y="5207267"/>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891272" y="5212080"/>
              <a:ext cx="91440" cy="91440"/>
            </a:xfrm>
            <a:prstGeom prst="ellipse">
              <a:avLst/>
            </a:prstGeom>
            <a:solidFill>
              <a:srgbClr val="01A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937903" y="2776133"/>
            <a:ext cx="1007282" cy="946892"/>
            <a:chOff x="3876107" y="2776133"/>
            <a:chExt cx="1007282" cy="946892"/>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31" name="Elbow Connector 30"/>
            <p:cNvCxnSpPr>
              <a:stCxn id="30"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14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1000"/>
                                  </p:stCondLst>
                                  <p:childTnLst>
                                    <p:animMotion origin="layout" path="M -3.61111E-6 -1.98705E-6 C 0.06893 -1.98705E-6 0.125 0.04465 0.125 0.09993 C 0.125 0.15545 0.06893 0.20033 -3.61111E-6 0.20033 C -0.06892 0.20033 -0.125 0.15545 -0.125 0.09993 C -0.125 0.04465 -0.06892 -1.98705E-6 -3.61111E-6 -1.98705E-6 Z " pathEditMode="relative" rAng="0" ptsTypes="fffff">
                                      <p:cBhvr>
                                        <p:cTn id="6" dur="2000" fill="hold"/>
                                        <p:tgtEl>
                                          <p:spTgt spid="2"/>
                                        </p:tgtEl>
                                        <p:attrNameLst>
                                          <p:attrName>ppt_x</p:attrName>
                                          <p:attrName>ppt_y</p:attrName>
                                        </p:attrNameLst>
                                      </p:cBhvr>
                                      <p:rCtr x="0" y="100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 name="Text Box 10"/>
          <p:cNvSpPr txBox="1">
            <a:spLocks noChangeArrowheads="1"/>
          </p:cNvSpPr>
          <p:nvPr/>
        </p:nvSpPr>
        <p:spPr bwMode="auto">
          <a:xfrm>
            <a:off x="228598" y="838200"/>
            <a:ext cx="8686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smtClean="0">
                <a:solidFill>
                  <a:srgbClr val="70000B"/>
                </a:solidFill>
              </a:rPr>
              <a:t>Use the Navigation Keys to select the specific call within the call log being viewed. </a:t>
            </a:r>
            <a:endParaRPr lang="en-US" sz="1600" b="1" dirty="0">
              <a:solidFill>
                <a:srgbClr val="70000B"/>
              </a:solidFill>
            </a:endParaRPr>
          </a:p>
        </p:txBody>
      </p:sp>
      <p:sp>
        <p:nvSpPr>
          <p:cNvPr id="25"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Using Call Logs</a:t>
            </a:r>
          </a:p>
        </p:txBody>
      </p:sp>
      <p:sp>
        <p:nvSpPr>
          <p:cNvPr id="3" name="TextBox 2"/>
          <p:cNvSpPr txBox="1"/>
          <p:nvPr/>
        </p:nvSpPr>
        <p:spPr>
          <a:xfrm>
            <a:off x="9677400" y="1121062"/>
            <a:ext cx="3429000" cy="5909310"/>
          </a:xfrm>
          <a:prstGeom prst="rect">
            <a:avLst/>
          </a:prstGeom>
          <a:noFill/>
        </p:spPr>
        <p:txBody>
          <a:bodyPr wrap="square" rtlCol="0">
            <a:spAutoFit/>
          </a:bodyPr>
          <a:lstStyle/>
          <a:p>
            <a:pPr eaLnBrk="1" hangingPunct="1"/>
            <a:r>
              <a:rPr lang="en-US" b="1" dirty="0" smtClean="0"/>
              <a:t>To access:</a:t>
            </a:r>
          </a:p>
          <a:p>
            <a:pPr marL="285750" indent="-285750" eaLnBrk="1" hangingPunct="1">
              <a:buFont typeface="Arial" pitchFamily="34" charset="0"/>
              <a:buChar char="•"/>
            </a:pPr>
            <a:r>
              <a:rPr lang="en-US" b="1" dirty="0" smtClean="0"/>
              <a:t>Dialed Numbers</a:t>
            </a:r>
          </a:p>
          <a:p>
            <a:pPr marL="285750" indent="-285750" eaLnBrk="1" hangingPunct="1">
              <a:buFont typeface="Arial" pitchFamily="34" charset="0"/>
              <a:buChar char="•"/>
            </a:pPr>
            <a:r>
              <a:rPr lang="en-US" b="1" dirty="0" smtClean="0"/>
              <a:t>Missed Calls</a:t>
            </a:r>
          </a:p>
          <a:p>
            <a:pPr marL="285750" indent="-285750" eaLnBrk="1" hangingPunct="1">
              <a:buFont typeface="Arial" pitchFamily="34" charset="0"/>
              <a:buChar char="•"/>
            </a:pPr>
            <a:r>
              <a:rPr lang="en-US" b="1" dirty="0" smtClean="0"/>
              <a:t>Received Calls</a:t>
            </a:r>
            <a:endParaRPr lang="en-US" b="1" dirty="0"/>
          </a:p>
          <a:p>
            <a:pPr eaLnBrk="1" hangingPunct="1"/>
            <a:r>
              <a:rPr lang="en-US" b="1" dirty="0" smtClean="0"/>
              <a:t>Use </a:t>
            </a:r>
            <a:r>
              <a:rPr lang="en-US" b="1" dirty="0"/>
              <a:t>the center navigation rocker switch to select which call list to view.</a:t>
            </a:r>
          </a:p>
          <a:p>
            <a:pPr eaLnBrk="1" hangingPunct="1"/>
            <a:endParaRPr lang="en-US" b="1" dirty="0"/>
          </a:p>
          <a:p>
            <a:pPr eaLnBrk="1" hangingPunct="1"/>
            <a:r>
              <a:rPr lang="en-US" b="1" dirty="0"/>
              <a:t>Press show or right arrow navigation key to see the list.</a:t>
            </a:r>
          </a:p>
          <a:p>
            <a:pPr eaLnBrk="1" hangingPunct="1"/>
            <a:endParaRPr lang="en-US" b="1" dirty="0"/>
          </a:p>
          <a:p>
            <a:pPr eaLnBrk="1" hangingPunct="1"/>
            <a:r>
              <a:rPr lang="en-US" b="1" dirty="0"/>
              <a:t>Use the rocker switch to select the call from the list.</a:t>
            </a:r>
          </a:p>
          <a:p>
            <a:pPr eaLnBrk="1" hangingPunct="1"/>
            <a:endParaRPr lang="en-US" b="1" dirty="0"/>
          </a:p>
          <a:p>
            <a:pPr eaLnBrk="1" hangingPunct="1"/>
            <a:r>
              <a:rPr lang="en-US" b="1" dirty="0"/>
              <a:t>Press Detail to select the call. </a:t>
            </a:r>
          </a:p>
          <a:p>
            <a:pPr eaLnBrk="1" hangingPunct="1"/>
            <a:endParaRPr lang="en-US" b="1" dirty="0"/>
          </a:p>
          <a:p>
            <a:pPr eaLnBrk="1" hangingPunct="1"/>
            <a:r>
              <a:rPr lang="en-US" b="1" dirty="0"/>
              <a:t>Dial the number by pressing dial</a:t>
            </a:r>
          </a:p>
          <a:p>
            <a:pPr eaLnBrk="1" hangingPunct="1"/>
            <a:r>
              <a:rPr lang="en-US" b="1" dirty="0"/>
              <a:t>Save to the phone book (PB)</a:t>
            </a:r>
          </a:p>
          <a:p>
            <a:pPr eaLnBrk="1" hangingPunct="1"/>
            <a:endParaRPr lang="en-US" b="1" dirty="0"/>
          </a:p>
          <a:p>
            <a:pPr eaLnBrk="1" hangingPunct="1"/>
            <a:r>
              <a:rPr lang="en-US" b="1" dirty="0"/>
              <a:t>Press Quit to </a:t>
            </a:r>
            <a:r>
              <a:rPr lang="en-US" b="1" dirty="0" smtClean="0"/>
              <a:t>exit</a:t>
            </a:r>
            <a:endParaRPr lang="en-US" b="1" dirty="0"/>
          </a:p>
        </p:txBody>
      </p:sp>
      <p:sp>
        <p:nvSpPr>
          <p:cNvPr id="13" name="TextBox 12"/>
          <p:cNvSpPr txBox="1"/>
          <p:nvPr/>
        </p:nvSpPr>
        <p:spPr>
          <a:xfrm>
            <a:off x="762000" y="1223722"/>
            <a:ext cx="7543800" cy="1107996"/>
          </a:xfrm>
          <a:prstGeom prst="rect">
            <a:avLst/>
          </a:prstGeom>
          <a:noFill/>
        </p:spPr>
        <p:txBody>
          <a:bodyPr wrap="square" rtlCol="0">
            <a:spAutoFit/>
          </a:bodyPr>
          <a:lstStyle/>
          <a:p>
            <a:pPr eaLnBrk="1" hangingPunct="1"/>
            <a:r>
              <a:rPr lang="en-US" sz="1400" b="1" dirty="0" smtClean="0"/>
              <a:t>In the Call Log: Dialed Numbers, Missed Calls, Received Calls</a:t>
            </a:r>
            <a:br>
              <a:rPr lang="en-US" sz="1400" b="1" dirty="0" smtClean="0"/>
            </a:br>
            <a:r>
              <a:rPr lang="en-US" sz="1400" b="1" dirty="0" smtClean="0"/>
              <a:t>…you can select a specific call using the Navigation Up/Down Keys then:</a:t>
            </a:r>
          </a:p>
          <a:p>
            <a:pPr marL="285750" indent="-285750" eaLnBrk="1" hangingPunct="1">
              <a:spcBef>
                <a:spcPts val="600"/>
              </a:spcBef>
              <a:buFont typeface="Arial" pitchFamily="34" charset="0"/>
              <a:buChar char="•"/>
            </a:pPr>
            <a:r>
              <a:rPr lang="en-US" sz="1400" b="1" dirty="0" smtClean="0"/>
              <a:t>Press                      to dial the log number, or;</a:t>
            </a:r>
          </a:p>
          <a:p>
            <a:pPr marL="285750" indent="-285750" eaLnBrk="1" hangingPunct="1">
              <a:spcBef>
                <a:spcPts val="600"/>
              </a:spcBef>
              <a:buFont typeface="Arial" pitchFamily="34" charset="0"/>
              <a:buChar char="•"/>
            </a:pPr>
            <a:r>
              <a:rPr lang="en-US" sz="1400" b="1" dirty="0" smtClean="0"/>
              <a:t>Press          to see the call log details and/or to save the number in your phonebook</a:t>
            </a:r>
          </a:p>
        </p:txBody>
      </p:sp>
      <p:grpSp>
        <p:nvGrpSpPr>
          <p:cNvPr id="4" name="Group 3"/>
          <p:cNvGrpSpPr/>
          <p:nvPr/>
        </p:nvGrpSpPr>
        <p:grpSpPr>
          <a:xfrm>
            <a:off x="3271788" y="5136280"/>
            <a:ext cx="4576812" cy="228600"/>
            <a:chOff x="3271788" y="5136280"/>
            <a:chExt cx="4576812" cy="228600"/>
          </a:xfrm>
        </p:grpSpPr>
        <p:sp>
          <p:nvSpPr>
            <p:cNvPr id="28" name="Oval 27"/>
            <p:cNvSpPr/>
            <p:nvPr/>
          </p:nvSpPr>
          <p:spPr>
            <a:xfrm>
              <a:off x="3271788" y="5136280"/>
              <a:ext cx="223787" cy="223787"/>
            </a:xfrm>
            <a:prstGeom prst="ellipse">
              <a:avLst/>
            </a:prstGeom>
            <a:noFill/>
            <a:ln>
              <a:solidFill>
                <a:srgbClr val="01AF3B">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9" name="Oval 28"/>
            <p:cNvSpPr/>
            <p:nvPr/>
          </p:nvSpPr>
          <p:spPr>
            <a:xfrm>
              <a:off x="7624813" y="5141093"/>
              <a:ext cx="223787" cy="223787"/>
            </a:xfrm>
            <a:prstGeom prst="ellipse">
              <a:avLst/>
            </a:prstGeom>
            <a:noFill/>
            <a:ln>
              <a:solidFill>
                <a:srgbClr val="01AF3B">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grpSp>
        <p:nvGrpSpPr>
          <p:cNvPr id="8" name="Group 7"/>
          <p:cNvGrpSpPr/>
          <p:nvPr/>
        </p:nvGrpSpPr>
        <p:grpSpPr>
          <a:xfrm>
            <a:off x="1676400" y="1781475"/>
            <a:ext cx="966652" cy="182880"/>
            <a:chOff x="1676400" y="1781475"/>
            <a:chExt cx="966652" cy="18288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781475"/>
              <a:ext cx="448139" cy="18288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781475"/>
              <a:ext cx="433252" cy="182880"/>
            </a:xfrm>
            <a:prstGeom prst="rect">
              <a:avLst/>
            </a:prstGeom>
          </p:spPr>
        </p:pic>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8339" y="1994833"/>
            <a:ext cx="365760" cy="365760"/>
          </a:xfrm>
          <a:prstGeom prst="rect">
            <a:avLst/>
          </a:prstGeom>
        </p:spPr>
      </p:pic>
      <p:grpSp>
        <p:nvGrpSpPr>
          <p:cNvPr id="14" name="Group 13"/>
          <p:cNvGrpSpPr/>
          <p:nvPr/>
        </p:nvGrpSpPr>
        <p:grpSpPr>
          <a:xfrm>
            <a:off x="3937903" y="2776133"/>
            <a:ext cx="1007282" cy="946892"/>
            <a:chOff x="3876107" y="2776133"/>
            <a:chExt cx="1007282" cy="946892"/>
          </a:xfrm>
        </p:grpSpPr>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7" name="Elbow Connector 16"/>
            <p:cNvCxnSpPr>
              <a:stCxn id="16"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89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0"/>
                            </p:stCondLst>
                            <p:childTnLst>
                              <p:par>
                                <p:cTn id="19" presetID="1" presetClass="path" presetSubtype="0" accel="50000" decel="50000" fill="hold" nodeType="afterEffect">
                                  <p:stCondLst>
                                    <p:cond delay="1000"/>
                                  </p:stCondLst>
                                  <p:childTnLst>
                                    <p:animMotion origin="layout" path="M 3.88889E-6 1.97548E-6 C 0.06892 1.97548E-6 0.125 0.04487 0.125 0.10039 C 0.125 0.15591 0.06892 0.20102 3.88889E-6 0.20102 C -0.06893 0.20102 -0.125 0.15591 -0.125 0.10039 C -0.125 0.04487 -0.06893 1.97548E-6 3.88889E-6 1.97548E-6 Z " pathEditMode="relative" rAng="0" ptsTypes="fffff">
                                      <p:cBhvr>
                                        <p:cTn id="20" dur="2000" fill="hold"/>
                                        <p:tgtEl>
                                          <p:spTgt spid="4"/>
                                        </p:tgtEl>
                                        <p:attrNameLst>
                                          <p:attrName>ppt_x</p:attrName>
                                          <p:attrName>ppt_y</p:attrName>
                                        </p:attrNameLst>
                                      </p:cBhvr>
                                      <p:rCtr x="0" y="100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228598" y="914400"/>
            <a:ext cx="73065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err="1" smtClean="0">
                <a:solidFill>
                  <a:srgbClr val="70000B"/>
                </a:solidFill>
              </a:rPr>
              <a:t>IPitomy’s</a:t>
            </a:r>
            <a:r>
              <a:rPr lang="en-US" sz="2000" dirty="0" smtClean="0">
                <a:solidFill>
                  <a:srgbClr val="70000B"/>
                </a:solidFill>
              </a:rPr>
              <a:t> IP PBX is equipped with a powerful voicemail system. One simple button provides you with access to this system and notifies you when messages are waiting.</a:t>
            </a:r>
            <a:endParaRPr lang="en-US" sz="2000" dirty="0">
              <a:solidFill>
                <a:srgbClr val="70000B"/>
              </a:solidFill>
            </a:endParaRPr>
          </a:p>
        </p:txBody>
      </p:sp>
      <p:sp>
        <p:nvSpPr>
          <p:cNvPr id="4"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Voice Mail</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535147" y="609601"/>
            <a:ext cx="1275478" cy="990600"/>
          </a:xfrm>
          <a:prstGeom prst="rect">
            <a:avLst/>
          </a:prstGeom>
        </p:spPr>
      </p:pic>
      <p:grpSp>
        <p:nvGrpSpPr>
          <p:cNvPr id="18" name="Group 17"/>
          <p:cNvGrpSpPr/>
          <p:nvPr/>
        </p:nvGrpSpPr>
        <p:grpSpPr>
          <a:xfrm>
            <a:off x="1002632" y="1950452"/>
            <a:ext cx="6007768" cy="4755148"/>
            <a:chOff x="316832" y="1950452"/>
            <a:chExt cx="6007768" cy="4755148"/>
          </a:xfrm>
        </p:grpSpPr>
        <p:sp>
          <p:nvSpPr>
            <p:cNvPr id="3" name="TextBox 2"/>
            <p:cNvSpPr txBox="1"/>
            <p:nvPr/>
          </p:nvSpPr>
          <p:spPr>
            <a:xfrm>
              <a:off x="316832" y="1950452"/>
              <a:ext cx="6007768" cy="4755148"/>
            </a:xfrm>
            <a:prstGeom prst="rect">
              <a:avLst/>
            </a:prstGeom>
            <a:noFill/>
          </p:spPr>
          <p:txBody>
            <a:bodyPr wrap="square" rtlCol="0">
              <a:spAutoFit/>
            </a:bodyPr>
            <a:lstStyle/>
            <a:p>
              <a:pPr eaLnBrk="1" hangingPunct="1"/>
              <a:r>
                <a:rPr lang="en-US" sz="1400" dirty="0" smtClean="0"/>
                <a:t>Setup your voicemail:</a:t>
              </a:r>
            </a:p>
            <a:p>
              <a:pPr eaLnBrk="1" hangingPunct="1"/>
              <a:endParaRPr lang="en-US" sz="1400" dirty="0" smtClean="0"/>
            </a:p>
            <a:p>
              <a:pPr eaLnBrk="1" hangingPunct="1">
                <a:lnSpc>
                  <a:spcPts val="2200"/>
                </a:lnSpc>
              </a:pPr>
              <a:r>
                <a:rPr lang="en-US" sz="1400" dirty="0" smtClean="0"/>
                <a:t>Making your voicemail greeting personal and changing your password is the first thing to do.</a:t>
              </a:r>
            </a:p>
            <a:p>
              <a:pPr marL="342900" indent="-342900" eaLnBrk="1" hangingPunct="1">
                <a:lnSpc>
                  <a:spcPts val="2200"/>
                </a:lnSpc>
                <a:buAutoNum type="arabicPeriod"/>
              </a:pPr>
              <a:r>
                <a:rPr lang="en-US" sz="1400" dirty="0" smtClean="0"/>
                <a:t>Press the         key and enter your password (factory set to your extension number)</a:t>
              </a:r>
            </a:p>
            <a:p>
              <a:pPr marL="342900" indent="-342900" eaLnBrk="1" hangingPunct="1">
                <a:lnSpc>
                  <a:spcPts val="2200"/>
                </a:lnSpc>
                <a:buAutoNum type="arabicPeriod"/>
              </a:pPr>
              <a:r>
                <a:rPr lang="en-US" sz="1400" dirty="0" smtClean="0"/>
                <a:t>Press        to enter into mailbox options………………………………….</a:t>
              </a:r>
            </a:p>
            <a:p>
              <a:pPr marL="342900" indent="-342900" eaLnBrk="1" hangingPunct="1">
                <a:lnSpc>
                  <a:spcPts val="2200"/>
                </a:lnSpc>
                <a:buAutoNum type="arabicPeriod"/>
              </a:pPr>
              <a:r>
                <a:rPr lang="en-US" sz="1400" dirty="0" smtClean="0"/>
                <a:t>Follow the instructions to record the various greetings </a:t>
              </a:r>
            </a:p>
            <a:p>
              <a:pPr eaLnBrk="1" hangingPunct="1">
                <a:lnSpc>
                  <a:spcPts val="2200"/>
                </a:lnSpc>
              </a:pPr>
              <a:endParaRPr lang="en-US" sz="1400" dirty="0" smtClean="0"/>
            </a:p>
            <a:p>
              <a:pPr eaLnBrk="1" hangingPunct="1">
                <a:lnSpc>
                  <a:spcPts val="2200"/>
                </a:lnSpc>
              </a:pPr>
              <a:r>
                <a:rPr lang="en-US" sz="1400" dirty="0" smtClean="0"/>
                <a:t>Messages waiting:</a:t>
              </a:r>
            </a:p>
            <a:p>
              <a:pPr marL="342900" indent="-342900" eaLnBrk="1" hangingPunct="1">
                <a:lnSpc>
                  <a:spcPts val="2200"/>
                </a:lnSpc>
                <a:buAutoNum type="arabicPeriod"/>
              </a:pPr>
              <a:r>
                <a:rPr lang="en-US" sz="1400" dirty="0" smtClean="0"/>
                <a:t>When voice messages are waiting in your voicemail box the Voicemail key lamp will light red.</a:t>
              </a:r>
            </a:p>
            <a:p>
              <a:pPr eaLnBrk="1" hangingPunct="1">
                <a:lnSpc>
                  <a:spcPts val="2200"/>
                </a:lnSpc>
              </a:pPr>
              <a:endParaRPr lang="en-US" sz="1400" dirty="0" smtClean="0"/>
            </a:p>
            <a:p>
              <a:pPr eaLnBrk="1" hangingPunct="1">
                <a:lnSpc>
                  <a:spcPts val="2200"/>
                </a:lnSpc>
              </a:pPr>
              <a:r>
                <a:rPr lang="en-US" sz="1400" dirty="0" smtClean="0"/>
                <a:t>Retrieving messages:</a:t>
              </a:r>
              <a:endParaRPr lang="en-US" sz="1400" dirty="0"/>
            </a:p>
            <a:p>
              <a:pPr marL="342900" indent="-342900" eaLnBrk="1" hangingPunct="1">
                <a:lnSpc>
                  <a:spcPts val="2200"/>
                </a:lnSpc>
                <a:buAutoNum type="arabicPeriod"/>
              </a:pPr>
              <a:r>
                <a:rPr lang="en-US" sz="1400" dirty="0" smtClean="0"/>
                <a:t>Press          , you will be prompted to enter your password</a:t>
              </a:r>
            </a:p>
            <a:p>
              <a:pPr marL="342900" indent="-342900" eaLnBrk="1" hangingPunct="1">
                <a:lnSpc>
                  <a:spcPts val="2200"/>
                </a:lnSpc>
                <a:buAutoNum type="arabicPeriod"/>
              </a:pPr>
              <a:r>
                <a:rPr lang="en-US" sz="1400" dirty="0" smtClean="0"/>
                <a:t>Input your password</a:t>
              </a:r>
            </a:p>
            <a:p>
              <a:pPr marL="342900" indent="-342900" eaLnBrk="1" hangingPunct="1">
                <a:lnSpc>
                  <a:spcPts val="2200"/>
                </a:lnSpc>
                <a:buAutoNum type="arabicPeriod"/>
              </a:pPr>
              <a:r>
                <a:rPr lang="en-US" sz="1400" dirty="0" smtClean="0"/>
                <a:t>Follow the instructions to review those messages in your mailbox</a:t>
              </a:r>
              <a:endParaRPr lang="en-US" sz="1400" dirty="0"/>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524000" y="2971800"/>
              <a:ext cx="381000" cy="2959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570" y="3526096"/>
              <a:ext cx="327175" cy="327175"/>
            </a:xfrm>
            <a:prstGeom prst="rect">
              <a:avLst/>
            </a:prstGeom>
          </p:spPr>
        </p:pic>
        <p:grpSp>
          <p:nvGrpSpPr>
            <p:cNvPr id="9" name="Group 8"/>
            <p:cNvGrpSpPr/>
            <p:nvPr/>
          </p:nvGrpSpPr>
          <p:grpSpPr>
            <a:xfrm>
              <a:off x="1271983" y="5733535"/>
              <a:ext cx="381000" cy="295903"/>
              <a:chOff x="1271983" y="5733535"/>
              <a:chExt cx="381000" cy="295903"/>
            </a:xfrm>
          </p:grpSpPr>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271983" y="5733535"/>
                <a:ext cx="381000" cy="295903"/>
              </a:xfrm>
              <a:prstGeom prst="rect">
                <a:avLst/>
              </a:prstGeom>
            </p:spPr>
          </p:pic>
          <p:pic>
            <p:nvPicPr>
              <p:cNvPr id="7" name="Picture 6"/>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295400" y="5911617"/>
                <a:ext cx="338138" cy="108183"/>
              </a:xfrm>
              <a:prstGeom prst="rect">
                <a:avLst/>
              </a:prstGeom>
            </p:spPr>
          </p:pic>
        </p:grpSp>
      </p:grpSp>
      <p:grpSp>
        <p:nvGrpSpPr>
          <p:cNvPr id="17" name="Group 16"/>
          <p:cNvGrpSpPr/>
          <p:nvPr/>
        </p:nvGrpSpPr>
        <p:grpSpPr>
          <a:xfrm>
            <a:off x="6583680" y="3503474"/>
            <a:ext cx="2333673" cy="1754326"/>
            <a:chOff x="6583680" y="3581400"/>
            <a:chExt cx="2333673" cy="1754326"/>
          </a:xfrm>
        </p:grpSpPr>
        <p:sp>
          <p:nvSpPr>
            <p:cNvPr id="11" name="TextBox 10"/>
            <p:cNvSpPr txBox="1"/>
            <p:nvPr/>
          </p:nvSpPr>
          <p:spPr>
            <a:xfrm>
              <a:off x="6783752" y="3581400"/>
              <a:ext cx="2133601" cy="1754326"/>
            </a:xfrm>
            <a:prstGeom prst="rect">
              <a:avLst/>
            </a:prstGeom>
            <a:noFill/>
          </p:spPr>
          <p:txBody>
            <a:bodyPr wrap="square" rtlCol="0">
              <a:spAutoFit/>
            </a:bodyPr>
            <a:lstStyle/>
            <a:p>
              <a:r>
                <a:rPr lang="en-US" dirty="0" smtClean="0"/>
                <a:t>Greetings:</a:t>
              </a:r>
            </a:p>
            <a:p>
              <a:pPr lvl="1"/>
              <a:r>
                <a:rPr lang="en-US" dirty="0" smtClean="0"/>
                <a:t>Unavailable</a:t>
              </a:r>
            </a:p>
            <a:p>
              <a:pPr lvl="1"/>
              <a:r>
                <a:rPr lang="en-US" dirty="0" smtClean="0"/>
                <a:t>Busy</a:t>
              </a:r>
            </a:p>
            <a:p>
              <a:pPr lvl="1"/>
              <a:r>
                <a:rPr lang="en-US" dirty="0" smtClean="0"/>
                <a:t>Name</a:t>
              </a:r>
            </a:p>
            <a:p>
              <a:pPr lvl="1"/>
              <a:r>
                <a:rPr lang="en-US" dirty="0" smtClean="0"/>
                <a:t>Temporary</a:t>
              </a:r>
            </a:p>
            <a:p>
              <a:r>
                <a:rPr lang="en-US" dirty="0" smtClean="0"/>
                <a:t>Change Password</a:t>
              </a:r>
              <a:endParaRPr lang="en-US"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2489" y="3914365"/>
              <a:ext cx="274320" cy="27432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2489" y="4194537"/>
              <a:ext cx="274320" cy="27432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2489" y="4474709"/>
              <a:ext cx="274320" cy="27432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82489" y="4754880"/>
              <a:ext cx="274320" cy="27432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3680" y="5029200"/>
              <a:ext cx="274320" cy="274320"/>
            </a:xfrm>
            <a:prstGeom prst="rect">
              <a:avLst/>
            </a:prstGeom>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a:t>
            </a:r>
          </a:p>
        </p:txBody>
      </p:sp>
      <p:sp>
        <p:nvSpPr>
          <p:cNvPr id="6" name="Text Box 6"/>
          <p:cNvSpPr txBox="1">
            <a:spLocks noChangeArrowheads="1"/>
          </p:cNvSpPr>
          <p:nvPr/>
        </p:nvSpPr>
        <p:spPr bwMode="auto">
          <a:xfrm>
            <a:off x="228598" y="773113"/>
            <a:ext cx="518160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Keys may be assigned to accommodate features frequently used. </a:t>
            </a:r>
          </a:p>
          <a:p>
            <a:pPr algn="r" eaLnBrk="1" hangingPunct="1">
              <a:spcBef>
                <a:spcPts val="1200"/>
              </a:spcBef>
            </a:pPr>
            <a:r>
              <a:rPr lang="en-US" sz="2000" b="1" dirty="0" smtClean="0">
                <a:solidFill>
                  <a:srgbClr val="70000B"/>
                </a:solidFill>
              </a:rPr>
              <a:t>Those set at the factory are:</a:t>
            </a:r>
            <a:endParaRPr lang="en-US" sz="2000" b="1" dirty="0">
              <a:solidFill>
                <a:srgbClr val="70000B"/>
              </a:solidFill>
            </a:endParaRPr>
          </a:p>
        </p:txBody>
      </p:sp>
      <p:sp>
        <p:nvSpPr>
          <p:cNvPr id="2" name="TextBox 1"/>
          <p:cNvSpPr txBox="1"/>
          <p:nvPr/>
        </p:nvSpPr>
        <p:spPr>
          <a:xfrm>
            <a:off x="5724525" y="1143000"/>
            <a:ext cx="1895475" cy="1631216"/>
          </a:xfrm>
          <a:prstGeom prst="rect">
            <a:avLst/>
          </a:prstGeom>
          <a:noFill/>
        </p:spPr>
        <p:txBody>
          <a:bodyPr wrap="square" rtlCol="0">
            <a:spAutoFit/>
          </a:bodyPr>
          <a:lstStyle/>
          <a:p>
            <a:pPr marL="228600" indent="-228600" eaLnBrk="1" hangingPunct="1">
              <a:buFontTx/>
              <a:buChar char="•"/>
            </a:pPr>
            <a:r>
              <a:rPr lang="en-US" sz="2000" b="1" dirty="0" smtClean="0">
                <a:solidFill>
                  <a:srgbClr val="70000B"/>
                </a:solidFill>
              </a:rPr>
              <a:t>Park</a:t>
            </a:r>
            <a:endParaRPr lang="en-US" sz="2000" b="1" dirty="0">
              <a:solidFill>
                <a:srgbClr val="70000B"/>
              </a:solidFill>
            </a:endParaRPr>
          </a:p>
          <a:p>
            <a:pPr marL="228600" indent="-228600" eaLnBrk="1" hangingPunct="1">
              <a:buFontTx/>
              <a:buChar char="•"/>
            </a:pPr>
            <a:r>
              <a:rPr lang="en-US" sz="2000" b="1" dirty="0" smtClean="0">
                <a:solidFill>
                  <a:srgbClr val="70000B"/>
                </a:solidFill>
              </a:rPr>
              <a:t>Pickup </a:t>
            </a:r>
            <a:r>
              <a:rPr lang="en-US" sz="2000" b="1" dirty="0">
                <a:solidFill>
                  <a:srgbClr val="70000B"/>
                </a:solidFill>
              </a:rPr>
              <a:t>701</a:t>
            </a:r>
          </a:p>
          <a:p>
            <a:pPr marL="228600" indent="-228600" eaLnBrk="1" hangingPunct="1">
              <a:buFontTx/>
              <a:buChar char="•"/>
            </a:pPr>
            <a:r>
              <a:rPr lang="en-US" sz="2000" b="1" dirty="0">
                <a:solidFill>
                  <a:srgbClr val="70000B"/>
                </a:solidFill>
              </a:rPr>
              <a:t>Pickup 702</a:t>
            </a:r>
          </a:p>
          <a:p>
            <a:pPr marL="228600" indent="-228600" eaLnBrk="1" hangingPunct="1">
              <a:buFontTx/>
              <a:buChar char="•"/>
            </a:pPr>
            <a:r>
              <a:rPr lang="en-US" sz="2000" b="1" dirty="0">
                <a:solidFill>
                  <a:srgbClr val="70000B"/>
                </a:solidFill>
              </a:rPr>
              <a:t>Pickup </a:t>
            </a:r>
            <a:r>
              <a:rPr lang="en-US" sz="2000" b="1" dirty="0" smtClean="0">
                <a:solidFill>
                  <a:srgbClr val="70000B"/>
                </a:solidFill>
              </a:rPr>
              <a:t>703</a:t>
            </a:r>
          </a:p>
          <a:p>
            <a:pPr marL="228600" indent="-228600">
              <a:buFontTx/>
              <a:buChar char="•"/>
            </a:pPr>
            <a:r>
              <a:rPr lang="en-US" sz="2000" b="1" dirty="0" smtClean="0">
                <a:solidFill>
                  <a:srgbClr val="70000B"/>
                </a:solidFill>
              </a:rPr>
              <a:t>Pause</a:t>
            </a:r>
            <a:endParaRPr lang="en-US" sz="2000" b="1" dirty="0">
              <a:solidFill>
                <a:srgbClr val="70000B"/>
              </a:solidFill>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71999" y="6124575"/>
            <a:ext cx="4343400" cy="646331"/>
          </a:xfrm>
          <a:prstGeom prst="rect">
            <a:avLst/>
          </a:prstGeom>
          <a:noFill/>
        </p:spPr>
        <p:txBody>
          <a:bodyPr wrap="square" rtlCol="0">
            <a:spAutoFit/>
          </a:bodyPr>
          <a:lstStyle/>
          <a:p>
            <a:pPr eaLnBrk="1" hangingPunct="1"/>
            <a:r>
              <a:rPr lang="en-US" sz="1200" b="1" dirty="0" smtClean="0"/>
              <a:t>Notes:</a:t>
            </a:r>
          </a:p>
          <a:p>
            <a:pPr marL="342900" indent="-342900" eaLnBrk="1" hangingPunct="1">
              <a:buAutoNum type="arabicPeriod"/>
            </a:pPr>
            <a:r>
              <a:rPr lang="en-US" sz="1200" b="1" dirty="0" smtClean="0"/>
              <a:t>Keys assigned “None” have no function</a:t>
            </a:r>
          </a:p>
          <a:p>
            <a:pPr marL="342900" indent="-342900" eaLnBrk="1" hangingPunct="1">
              <a:buAutoNum type="arabicPeriod"/>
            </a:pPr>
            <a:r>
              <a:rPr lang="en-US" sz="1200" b="1" dirty="0" smtClean="0"/>
              <a:t>Use Smart Personal Console to program your keys.</a:t>
            </a:r>
            <a:endParaRPr lang="en-US" sz="1200" b="1" dirty="0"/>
          </a:p>
        </p:txBody>
      </p:sp>
      <p:grpSp>
        <p:nvGrpSpPr>
          <p:cNvPr id="12" name="Group 11"/>
          <p:cNvGrpSpPr/>
          <p:nvPr/>
        </p:nvGrpSpPr>
        <p:grpSpPr>
          <a:xfrm>
            <a:off x="2743200" y="4190999"/>
            <a:ext cx="5646655" cy="835416"/>
            <a:chOff x="2743200" y="4190999"/>
            <a:chExt cx="5646655" cy="835416"/>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43200" y="4190999"/>
              <a:ext cx="1244338" cy="800214"/>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066175" y="4433992"/>
              <a:ext cx="1323680" cy="592423"/>
            </a:xfrm>
            <a:prstGeom prst="rect">
              <a:avLst/>
            </a:prstGeom>
          </p:spPr>
        </p:pic>
      </p:grpSp>
      <p:sp>
        <p:nvSpPr>
          <p:cNvPr id="5" name="Rectangle 4"/>
          <p:cNvSpPr/>
          <p:nvPr/>
        </p:nvSpPr>
        <p:spPr>
          <a:xfrm>
            <a:off x="2743200" y="4190999"/>
            <a:ext cx="1244338" cy="800214"/>
          </a:xfrm>
          <a:prstGeom prst="rect">
            <a:avLst/>
          </a:prstGeom>
          <a:no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66175" y="4433992"/>
            <a:ext cx="1323680" cy="592423"/>
          </a:xfrm>
          <a:prstGeom prst="rect">
            <a:avLst/>
          </a:prstGeom>
          <a:no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937903" y="2776133"/>
            <a:ext cx="1007282" cy="946892"/>
            <a:chOff x="3876107" y="2776133"/>
            <a:chExt cx="1007282" cy="946892"/>
          </a:xfrm>
        </p:grpSpPr>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7" name="Elbow Connector 16"/>
            <p:cNvCxnSpPr>
              <a:stCxn id="16"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556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250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par>
                                <p:cTn id="8" presetID="18" presetClass="entr" presetSubtype="12" fill="hold" grpId="0"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BLF</a:t>
            </a:r>
          </a:p>
        </p:txBody>
      </p:sp>
      <p:sp>
        <p:nvSpPr>
          <p:cNvPr id="6" name="Text Box 6"/>
          <p:cNvSpPr txBox="1">
            <a:spLocks noChangeArrowheads="1"/>
          </p:cNvSpPr>
          <p:nvPr/>
        </p:nvSpPr>
        <p:spPr bwMode="auto">
          <a:xfrm>
            <a:off x="228598" y="1077798"/>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BLF</a:t>
            </a:r>
            <a:endParaRPr lang="en-US" sz="2000" b="1" dirty="0">
              <a:solidFill>
                <a:srgbClr val="70000B"/>
              </a:solidFill>
            </a:endParaRPr>
          </a:p>
        </p:txBody>
      </p:sp>
      <p:sp>
        <p:nvSpPr>
          <p:cNvPr id="2" name="TextBox 1"/>
          <p:cNvSpPr txBox="1"/>
          <p:nvPr/>
        </p:nvSpPr>
        <p:spPr>
          <a:xfrm>
            <a:off x="1933575" y="1880255"/>
            <a:ext cx="5257800" cy="1323439"/>
          </a:xfrm>
          <a:prstGeom prst="rect">
            <a:avLst/>
          </a:prstGeom>
          <a:noFill/>
        </p:spPr>
        <p:txBody>
          <a:bodyPr wrap="square" rtlCol="0">
            <a:spAutoFit/>
          </a:bodyPr>
          <a:lstStyle/>
          <a:p>
            <a:pPr eaLnBrk="1" hangingPunct="1"/>
            <a:r>
              <a:rPr lang="en-US" sz="1600" b="1" dirty="0" smtClean="0"/>
              <a:t>BLF is Busy Lamp Field</a:t>
            </a:r>
          </a:p>
          <a:p>
            <a:pPr eaLnBrk="1" hangingPunct="1"/>
            <a:r>
              <a:rPr lang="en-US" sz="1600" b="1" dirty="0" smtClean="0"/>
              <a:t>Typical uses are:</a:t>
            </a:r>
          </a:p>
          <a:p>
            <a:pPr marL="285750" indent="-285750" eaLnBrk="1" hangingPunct="1">
              <a:buFont typeface="Arial" pitchFamily="34" charset="0"/>
              <a:buChar char="•"/>
            </a:pPr>
            <a:r>
              <a:rPr lang="en-US" sz="1600" b="1" dirty="0" smtClean="0"/>
              <a:t>monitoring other extensions</a:t>
            </a:r>
          </a:p>
          <a:p>
            <a:pPr marL="285750" indent="-285750" eaLnBrk="1" hangingPunct="1">
              <a:buFont typeface="Arial" pitchFamily="34" charset="0"/>
              <a:buChar char="•"/>
            </a:pPr>
            <a:r>
              <a:rPr lang="en-US" sz="1600" b="1" dirty="0" smtClean="0"/>
              <a:t>Answering calls </a:t>
            </a:r>
            <a:r>
              <a:rPr lang="en-US" sz="1600" b="1" dirty="0"/>
              <a:t>ringing </a:t>
            </a:r>
            <a:r>
              <a:rPr lang="en-US" sz="1600" b="1" dirty="0" smtClean="0"/>
              <a:t>at monitored extensions</a:t>
            </a:r>
          </a:p>
          <a:p>
            <a:pPr marL="285750" indent="-285750" eaLnBrk="1" hangingPunct="1">
              <a:buFont typeface="Arial" pitchFamily="34" charset="0"/>
              <a:buChar char="•"/>
            </a:pPr>
            <a:r>
              <a:rPr lang="en-US" sz="1600" b="1" dirty="0" smtClean="0"/>
              <a:t>Monitoring Call Park Locations (701-720)</a:t>
            </a:r>
            <a:endParaRPr lang="en-US" sz="1600" b="1" dirty="0"/>
          </a:p>
        </p:txBody>
      </p:sp>
      <p:sp>
        <p:nvSpPr>
          <p:cNvPr id="9" name="TextBox 8"/>
          <p:cNvSpPr txBox="1"/>
          <p:nvPr/>
        </p:nvSpPr>
        <p:spPr>
          <a:xfrm>
            <a:off x="590550" y="5968425"/>
            <a:ext cx="7943850" cy="584775"/>
          </a:xfrm>
          <a:prstGeom prst="rect">
            <a:avLst/>
          </a:prstGeom>
          <a:noFill/>
        </p:spPr>
        <p:txBody>
          <a:bodyPr wrap="square" rtlCol="0">
            <a:spAutoFit/>
          </a:bodyPr>
          <a:lstStyle/>
          <a:p>
            <a:pPr eaLnBrk="1" hangingPunct="1"/>
            <a:r>
              <a:rPr lang="en-US" sz="1600" b="1" dirty="0" smtClean="0"/>
              <a:t>A monitored extension BLF will flash when that phone is ringing …you may press that flashing BLF to answer the call ringing at that extension.</a:t>
            </a:r>
            <a:endParaRPr lang="en-US" sz="1600" b="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175" y="609600"/>
            <a:ext cx="13430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3347545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Page BLF</a:t>
            </a:r>
          </a:p>
        </p:txBody>
      </p:sp>
      <p:sp>
        <p:nvSpPr>
          <p:cNvPr id="6" name="Text Box 6"/>
          <p:cNvSpPr txBox="1">
            <a:spLocks noChangeArrowheads="1"/>
          </p:cNvSpPr>
          <p:nvPr/>
        </p:nvSpPr>
        <p:spPr bwMode="auto">
          <a:xfrm>
            <a:off x="228598" y="1095345"/>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Page BLF</a:t>
            </a:r>
            <a:endParaRPr lang="en-US" sz="2000" b="1" dirty="0">
              <a:solidFill>
                <a:srgbClr val="70000B"/>
              </a:solidFill>
            </a:endParaRPr>
          </a:p>
        </p:txBody>
      </p:sp>
      <p:sp>
        <p:nvSpPr>
          <p:cNvPr id="2" name="TextBox 1"/>
          <p:cNvSpPr txBox="1"/>
          <p:nvPr/>
        </p:nvSpPr>
        <p:spPr>
          <a:xfrm>
            <a:off x="1415592" y="1800761"/>
            <a:ext cx="5943600" cy="1323439"/>
          </a:xfrm>
          <a:prstGeom prst="rect">
            <a:avLst/>
          </a:prstGeom>
          <a:noFill/>
        </p:spPr>
        <p:txBody>
          <a:bodyPr wrap="square" rtlCol="0">
            <a:spAutoFit/>
          </a:bodyPr>
          <a:lstStyle/>
          <a:p>
            <a:pPr eaLnBrk="1" hangingPunct="1"/>
            <a:r>
              <a:rPr lang="en-US" sz="1600" b="1" dirty="0" smtClean="0"/>
              <a:t>Page BLF is similar in most respects to a BLF Key… the difference being that when pressed, this key will cause the called telephone to answer automatically in hands-free (speakerphone) mode thereby allowing the called extension to reply without interaction.</a:t>
            </a:r>
          </a:p>
        </p:txBody>
      </p:sp>
      <p:sp>
        <p:nvSpPr>
          <p:cNvPr id="9" name="TextBox 8"/>
          <p:cNvSpPr txBox="1"/>
          <p:nvPr/>
        </p:nvSpPr>
        <p:spPr>
          <a:xfrm>
            <a:off x="590550" y="6096000"/>
            <a:ext cx="7943850" cy="523220"/>
          </a:xfrm>
          <a:prstGeom prst="rect">
            <a:avLst/>
          </a:prstGeom>
          <a:noFill/>
        </p:spPr>
        <p:txBody>
          <a:bodyPr wrap="square" rtlCol="0">
            <a:spAutoFit/>
          </a:bodyPr>
          <a:lstStyle/>
          <a:p>
            <a:pPr eaLnBrk="1" hangingPunct="1"/>
            <a:r>
              <a:rPr lang="en-US" sz="1400" b="1" dirty="0" smtClean="0"/>
              <a:t>The extension monitored with a Page BLF Key must have this option set in programming to allow this call type. If not allowed, the call will ring as with a regular BLF.</a:t>
            </a:r>
            <a:endParaRPr lang="en-US" sz="14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19125"/>
            <a:ext cx="132397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27866253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Speed Dial</a:t>
            </a:r>
          </a:p>
        </p:txBody>
      </p:sp>
      <p:sp>
        <p:nvSpPr>
          <p:cNvPr id="6" name="Text Box 6"/>
          <p:cNvSpPr txBox="1">
            <a:spLocks noChangeArrowheads="1"/>
          </p:cNvSpPr>
          <p:nvPr/>
        </p:nvSpPr>
        <p:spPr bwMode="auto">
          <a:xfrm>
            <a:off x="228598" y="1095345"/>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Speed Dial</a:t>
            </a:r>
            <a:endParaRPr lang="en-US" sz="2000" b="1" dirty="0">
              <a:solidFill>
                <a:srgbClr val="70000B"/>
              </a:solidFill>
            </a:endParaRPr>
          </a:p>
        </p:txBody>
      </p:sp>
      <p:sp>
        <p:nvSpPr>
          <p:cNvPr id="2" name="TextBox 1"/>
          <p:cNvSpPr txBox="1"/>
          <p:nvPr/>
        </p:nvSpPr>
        <p:spPr>
          <a:xfrm>
            <a:off x="1943098" y="2133600"/>
            <a:ext cx="5257800" cy="584775"/>
          </a:xfrm>
          <a:prstGeom prst="rect">
            <a:avLst/>
          </a:prstGeom>
          <a:noFill/>
        </p:spPr>
        <p:txBody>
          <a:bodyPr wrap="square" rtlCol="0">
            <a:spAutoFit/>
          </a:bodyPr>
          <a:lstStyle/>
          <a:p>
            <a:pPr eaLnBrk="1" hangingPunct="1"/>
            <a:r>
              <a:rPr lang="en-US" sz="1600" b="1" dirty="0" smtClean="0"/>
              <a:t>Use Speed Dial to store any number you wish to dial by pressing just this key.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1911938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76200" y="274638"/>
            <a:ext cx="8991600" cy="1143000"/>
          </a:xfrm>
        </p:spPr>
        <p:txBody>
          <a:bodyPr anchor="t"/>
          <a:lstStyle/>
          <a:p>
            <a:pPr algn="ctr"/>
            <a:r>
              <a:rPr lang="en-US" sz="3600" dirty="0" smtClean="0">
                <a:solidFill>
                  <a:schemeClr val="accent1">
                    <a:lumMod val="75000"/>
                  </a:schemeClr>
                </a:solidFill>
              </a:rPr>
              <a:t>What is so different about IPitomy?</a:t>
            </a:r>
          </a:p>
        </p:txBody>
      </p:sp>
      <p:sp>
        <p:nvSpPr>
          <p:cNvPr id="12291" name="Rectangle 3"/>
          <p:cNvSpPr>
            <a:spLocks noGrp="1"/>
          </p:cNvSpPr>
          <p:nvPr>
            <p:ph idx="1"/>
          </p:nvPr>
        </p:nvSpPr>
        <p:spPr>
          <a:xfrm>
            <a:off x="457200" y="1524000"/>
            <a:ext cx="8229600" cy="3810000"/>
          </a:xfrm>
        </p:spPr>
        <p:txBody>
          <a:bodyPr anchor="b">
            <a:normAutofit lnSpcReduction="10000"/>
          </a:bodyPr>
          <a:lstStyle/>
          <a:p>
            <a:pPr>
              <a:spcBef>
                <a:spcPts val="1800"/>
              </a:spcBef>
            </a:pPr>
            <a:r>
              <a:rPr lang="en-US" sz="2400" dirty="0" smtClean="0"/>
              <a:t>The system runs on the LAN (Network).  It shares the network with all of the other devices like PC’s, printers and routers.</a:t>
            </a:r>
          </a:p>
          <a:p>
            <a:pPr>
              <a:spcBef>
                <a:spcPts val="1800"/>
              </a:spcBef>
            </a:pPr>
            <a:r>
              <a:rPr lang="en-US" sz="2400" dirty="0" smtClean="0"/>
              <a:t>The phones can be unplugged from the LAN and plugged in anywhere and the phone extension number stays the same.</a:t>
            </a:r>
          </a:p>
          <a:p>
            <a:pPr>
              <a:spcBef>
                <a:spcPts val="1800"/>
              </a:spcBef>
            </a:pPr>
            <a:r>
              <a:rPr lang="en-US" sz="2400" dirty="0" smtClean="0"/>
              <a:t>Phones can be configured to work anywhere there is a broadband Internet connection; including from anywhere outside the building.</a:t>
            </a:r>
          </a:p>
          <a:p>
            <a:pPr>
              <a:spcBef>
                <a:spcPts val="1800"/>
              </a:spcBef>
            </a:pPr>
            <a:r>
              <a:rPr lang="en-US" sz="2400" dirty="0" smtClean="0"/>
              <a:t>IPitomy phones are designed to use High Definition HD Voice audio delivering exceptional audio quality.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Park Call</a:t>
            </a:r>
          </a:p>
        </p:txBody>
      </p:sp>
      <p:sp>
        <p:nvSpPr>
          <p:cNvPr id="6" name="Text Box 6"/>
          <p:cNvSpPr txBox="1">
            <a:spLocks noChangeArrowheads="1"/>
          </p:cNvSpPr>
          <p:nvPr/>
        </p:nvSpPr>
        <p:spPr bwMode="auto">
          <a:xfrm>
            <a:off x="313441" y="1095345"/>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Park Call</a:t>
            </a:r>
            <a:endParaRPr lang="en-US" sz="2000" b="1" dirty="0">
              <a:solidFill>
                <a:srgbClr val="70000B"/>
              </a:solidFill>
            </a:endParaRPr>
          </a:p>
        </p:txBody>
      </p:sp>
      <p:sp>
        <p:nvSpPr>
          <p:cNvPr id="2" name="TextBox 1"/>
          <p:cNvSpPr txBox="1"/>
          <p:nvPr/>
        </p:nvSpPr>
        <p:spPr>
          <a:xfrm>
            <a:off x="1574276" y="2057147"/>
            <a:ext cx="5791200" cy="1523494"/>
          </a:xfrm>
          <a:prstGeom prst="rect">
            <a:avLst/>
          </a:prstGeom>
          <a:noFill/>
        </p:spPr>
        <p:txBody>
          <a:bodyPr wrap="square" rtlCol="0">
            <a:spAutoFit/>
          </a:bodyPr>
          <a:lstStyle/>
          <a:p>
            <a:pPr eaLnBrk="1" hangingPunct="1"/>
            <a:r>
              <a:rPr lang="en-US" sz="1600" b="1" dirty="0" smtClean="0"/>
              <a:t>A “Park Call” Key is used to place a call into an available Call Park Location (701-720). When doing so, the system will advise you verbally the park location into which the call has been parked.</a:t>
            </a:r>
          </a:p>
          <a:p>
            <a:pPr marL="285750" indent="-285750" eaLnBrk="1" hangingPunct="1">
              <a:spcBef>
                <a:spcPts val="600"/>
              </a:spcBef>
              <a:buFont typeface="Arial" pitchFamily="34" charset="0"/>
              <a:buChar char="•"/>
            </a:pPr>
            <a:r>
              <a:rPr lang="en-US" sz="1200" b="1" dirty="0" smtClean="0"/>
              <a:t>Park Call is also possible by pressing Transfer and entering the Park Call code: 700</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2626089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Call Pickup</a:t>
            </a:r>
          </a:p>
        </p:txBody>
      </p:sp>
      <p:sp>
        <p:nvSpPr>
          <p:cNvPr id="6" name="Text Box 6"/>
          <p:cNvSpPr txBox="1">
            <a:spLocks noChangeArrowheads="1"/>
          </p:cNvSpPr>
          <p:nvPr/>
        </p:nvSpPr>
        <p:spPr bwMode="auto">
          <a:xfrm>
            <a:off x="304800" y="1066800"/>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Call Pickup</a:t>
            </a:r>
            <a:endParaRPr lang="en-US" sz="2000" b="1" dirty="0">
              <a:solidFill>
                <a:srgbClr val="70000B"/>
              </a:solidFill>
            </a:endParaRPr>
          </a:p>
        </p:txBody>
      </p:sp>
      <p:sp>
        <p:nvSpPr>
          <p:cNvPr id="2" name="TextBox 1"/>
          <p:cNvSpPr txBox="1"/>
          <p:nvPr/>
        </p:nvSpPr>
        <p:spPr>
          <a:xfrm>
            <a:off x="1219200" y="1492834"/>
            <a:ext cx="6172200" cy="2185214"/>
          </a:xfrm>
          <a:prstGeom prst="rect">
            <a:avLst/>
          </a:prstGeom>
          <a:noFill/>
        </p:spPr>
        <p:txBody>
          <a:bodyPr wrap="square" rtlCol="0">
            <a:spAutoFit/>
          </a:bodyPr>
          <a:lstStyle/>
          <a:p>
            <a:pPr eaLnBrk="1" hangingPunct="1"/>
            <a:r>
              <a:rPr lang="en-US" sz="1600" b="1" dirty="0" smtClean="0"/>
              <a:t>Calls ringing at other extensions can be answered from your telephone using the Call Pickup feature.</a:t>
            </a:r>
          </a:p>
          <a:p>
            <a:pPr marL="285750" indent="-285750" eaLnBrk="1" hangingPunct="1">
              <a:spcBef>
                <a:spcPts val="600"/>
              </a:spcBef>
              <a:buFont typeface="Arial" pitchFamily="34" charset="0"/>
              <a:buChar char="•"/>
            </a:pPr>
            <a:r>
              <a:rPr lang="en-US" sz="1200" b="1" dirty="0" smtClean="0"/>
              <a:t>To pickup a ringing call press the key programmed with this feature.</a:t>
            </a:r>
          </a:p>
          <a:p>
            <a:pPr marL="285750" indent="-285750">
              <a:spcBef>
                <a:spcPts val="600"/>
              </a:spcBef>
              <a:buFont typeface="Arial" pitchFamily="34" charset="0"/>
              <a:buChar char="•"/>
            </a:pPr>
            <a:r>
              <a:rPr lang="en-US" sz="1200" b="1" dirty="0"/>
              <a:t>Call Pickup is possible by dialing the code: 99</a:t>
            </a:r>
          </a:p>
          <a:p>
            <a:pPr marL="285750" indent="-285750" eaLnBrk="1" hangingPunct="1">
              <a:spcBef>
                <a:spcPts val="600"/>
              </a:spcBef>
              <a:buFont typeface="Arial" pitchFamily="34" charset="0"/>
              <a:buChar char="•"/>
            </a:pPr>
            <a:r>
              <a:rPr lang="en-US" sz="1200" b="1" dirty="0" smtClean="0"/>
              <a:t>Call Pickup is associated to Call Groups – To pickup a call ringing at another extension, your extension must be in the same Call Group.</a:t>
            </a:r>
          </a:p>
          <a:p>
            <a:pPr marL="285750" indent="-285750" eaLnBrk="1" hangingPunct="1">
              <a:spcBef>
                <a:spcPts val="600"/>
              </a:spcBef>
              <a:buFont typeface="Arial" pitchFamily="34" charset="0"/>
              <a:buChar char="•"/>
            </a:pPr>
            <a:r>
              <a:rPr lang="en-US" sz="1200" b="1" dirty="0" smtClean="0"/>
              <a:t>An extended variation of this feature is Directed Call Pickup – which can be used to answer ringing extensions that are not in your Call Group. This is done using code: 99 + the extension number where the call is ringing.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869294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Voicemail Gateway</a:t>
            </a:r>
          </a:p>
        </p:txBody>
      </p:sp>
      <p:sp>
        <p:nvSpPr>
          <p:cNvPr id="6" name="Text Box 6"/>
          <p:cNvSpPr txBox="1">
            <a:spLocks noChangeArrowheads="1"/>
          </p:cNvSpPr>
          <p:nvPr/>
        </p:nvSpPr>
        <p:spPr bwMode="auto">
          <a:xfrm>
            <a:off x="228598" y="1003886"/>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Voicemail Gateway</a:t>
            </a:r>
            <a:endParaRPr lang="en-US" sz="2000" b="1" dirty="0">
              <a:solidFill>
                <a:srgbClr val="70000B"/>
              </a:solidFill>
            </a:endParaRPr>
          </a:p>
        </p:txBody>
      </p:sp>
      <p:sp useBgFill="1">
        <p:nvSpPr>
          <p:cNvPr id="2" name="TextBox 1"/>
          <p:cNvSpPr txBox="1"/>
          <p:nvPr/>
        </p:nvSpPr>
        <p:spPr>
          <a:xfrm>
            <a:off x="1578204" y="1752600"/>
            <a:ext cx="5791200" cy="1969770"/>
          </a:xfrm>
          <a:prstGeom prst="rect">
            <a:avLst/>
          </a:prstGeom>
        </p:spPr>
        <p:txBody>
          <a:bodyPr wrap="square" rtlCol="0">
            <a:spAutoFit/>
          </a:bodyPr>
          <a:lstStyle/>
          <a:p>
            <a:pPr eaLnBrk="1" hangingPunct="1"/>
            <a:r>
              <a:rPr lang="en-US" sz="1600" b="1" dirty="0" smtClean="0"/>
              <a:t>Voicemail Gateway is used to access the IPitomy voicemail system at the top-most level. This can be effective for transferring callers to the voicemail system where they can then traverse the system as they wish.</a:t>
            </a:r>
          </a:p>
          <a:p>
            <a:pPr marL="285750" indent="-285750" eaLnBrk="1" hangingPunct="1">
              <a:spcBef>
                <a:spcPts val="600"/>
              </a:spcBef>
              <a:buFont typeface="Arial" pitchFamily="34" charset="0"/>
              <a:buChar char="•"/>
            </a:pPr>
            <a:r>
              <a:rPr lang="en-US" sz="1200" b="1" dirty="0" smtClean="0"/>
              <a:t>To transfer a caller to the Voicemail System Gateway; while connected to a call press transfer, then press the soft key Blind, then press the Voicemail Gateway key.</a:t>
            </a:r>
          </a:p>
          <a:p>
            <a:pPr marL="285750" indent="-285750" eaLnBrk="1" hangingPunct="1">
              <a:spcBef>
                <a:spcPts val="600"/>
              </a:spcBef>
              <a:buFont typeface="Arial" pitchFamily="34" charset="0"/>
              <a:buChar char="•"/>
            </a:pPr>
            <a:r>
              <a:rPr lang="en-US" sz="1200" b="1" dirty="0" smtClean="0"/>
              <a:t>The Voicemail Gateway can also be accessed by dialing the code: 924</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1180743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Record</a:t>
            </a:r>
          </a:p>
        </p:txBody>
      </p:sp>
      <p:sp>
        <p:nvSpPr>
          <p:cNvPr id="6" name="Text Box 6"/>
          <p:cNvSpPr txBox="1">
            <a:spLocks noChangeArrowheads="1"/>
          </p:cNvSpPr>
          <p:nvPr/>
        </p:nvSpPr>
        <p:spPr bwMode="auto">
          <a:xfrm>
            <a:off x="244309" y="982710"/>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Record</a:t>
            </a:r>
            <a:endParaRPr lang="en-US" sz="2000" b="1" dirty="0">
              <a:solidFill>
                <a:srgbClr val="70000B"/>
              </a:solidFill>
            </a:endParaRPr>
          </a:p>
        </p:txBody>
      </p:sp>
      <p:sp useBgFill="1">
        <p:nvSpPr>
          <p:cNvPr id="2" name="TextBox 1"/>
          <p:cNvSpPr txBox="1"/>
          <p:nvPr/>
        </p:nvSpPr>
        <p:spPr>
          <a:xfrm>
            <a:off x="1574276" y="1876425"/>
            <a:ext cx="5791200" cy="1554272"/>
          </a:xfrm>
          <a:prstGeom prst="rect">
            <a:avLst/>
          </a:prstGeom>
        </p:spPr>
        <p:txBody>
          <a:bodyPr wrap="square" rtlCol="0">
            <a:spAutoFit/>
          </a:bodyPr>
          <a:lstStyle/>
          <a:p>
            <a:pPr eaLnBrk="1" hangingPunct="1"/>
            <a:r>
              <a:rPr lang="en-US" sz="1600" b="1" dirty="0" smtClean="0"/>
              <a:t>Record is used to store the audio of your conversation in a voicemail file that can be retrieved and replayed later.</a:t>
            </a:r>
          </a:p>
          <a:p>
            <a:pPr marL="285750" indent="-285750" eaLnBrk="1" hangingPunct="1">
              <a:spcBef>
                <a:spcPts val="600"/>
              </a:spcBef>
              <a:buFont typeface="Arial" pitchFamily="34" charset="0"/>
              <a:buChar char="•"/>
            </a:pPr>
            <a:r>
              <a:rPr lang="en-US" sz="1200" b="1" dirty="0" smtClean="0"/>
              <a:t>To record a call; while connected to a call, press the Record Key.</a:t>
            </a:r>
          </a:p>
          <a:p>
            <a:pPr marL="285750" indent="-285750" eaLnBrk="1" hangingPunct="1">
              <a:spcBef>
                <a:spcPts val="600"/>
              </a:spcBef>
              <a:buFont typeface="Arial" pitchFamily="34" charset="0"/>
              <a:buChar char="•"/>
            </a:pPr>
            <a:r>
              <a:rPr lang="en-US" sz="1200" b="1" dirty="0" smtClean="0"/>
              <a:t>This recording is stored in your voicemail under the folder: “Work”</a:t>
            </a:r>
          </a:p>
          <a:p>
            <a:pPr marL="285750" indent="-285750" eaLnBrk="1" hangingPunct="1">
              <a:spcBef>
                <a:spcPts val="600"/>
              </a:spcBef>
              <a:buFont typeface="Arial" pitchFamily="34" charset="0"/>
              <a:buChar char="•"/>
            </a:pPr>
            <a:r>
              <a:rPr lang="en-US" sz="1200" b="1" dirty="0" smtClean="0"/>
              <a:t>This recording can be retrieved via SPC (Smart Personal Console) and downloaded to a computer.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3079389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Forward ON</a:t>
            </a:r>
          </a:p>
        </p:txBody>
      </p:sp>
      <p:sp>
        <p:nvSpPr>
          <p:cNvPr id="6" name="Text Box 6"/>
          <p:cNvSpPr txBox="1">
            <a:spLocks noChangeArrowheads="1"/>
          </p:cNvSpPr>
          <p:nvPr/>
        </p:nvSpPr>
        <p:spPr bwMode="auto">
          <a:xfrm>
            <a:off x="228598" y="1095345"/>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Forward ON</a:t>
            </a:r>
            <a:endParaRPr lang="en-US" sz="2000" b="1" dirty="0">
              <a:solidFill>
                <a:srgbClr val="70000B"/>
              </a:solidFill>
            </a:endParaRPr>
          </a:p>
        </p:txBody>
      </p:sp>
      <p:sp useBgFill="1">
        <p:nvSpPr>
          <p:cNvPr id="2" name="TextBox 1"/>
          <p:cNvSpPr txBox="1"/>
          <p:nvPr/>
        </p:nvSpPr>
        <p:spPr>
          <a:xfrm>
            <a:off x="1600200" y="1600200"/>
            <a:ext cx="5867400" cy="2108269"/>
          </a:xfrm>
          <a:prstGeom prst="rect">
            <a:avLst/>
          </a:prstGeom>
        </p:spPr>
        <p:txBody>
          <a:bodyPr wrap="square" rtlCol="0">
            <a:spAutoFit/>
          </a:bodyPr>
          <a:lstStyle/>
          <a:p>
            <a:pPr eaLnBrk="1" hangingPunct="1"/>
            <a:r>
              <a:rPr lang="en-US" sz="1600" b="1" dirty="0" smtClean="0"/>
              <a:t>Call Forward allows you to redirect calls to your telephone to some other destination. This might be an extension, voice mail, a menu, cell phone… or other. Use the Call Forward – ON Key to activate Call Forward to the preset forward destination.</a:t>
            </a:r>
          </a:p>
          <a:p>
            <a:pPr marL="285750" indent="-285750" eaLnBrk="1" hangingPunct="1">
              <a:spcBef>
                <a:spcPts val="600"/>
              </a:spcBef>
              <a:buFont typeface="Arial" pitchFamily="34" charset="0"/>
              <a:buChar char="•"/>
            </a:pPr>
            <a:r>
              <a:rPr lang="en-US" sz="1200" b="1" dirty="0" smtClean="0"/>
              <a:t>To activate Call Forward; press the Call Forward – ON key.</a:t>
            </a:r>
          </a:p>
          <a:p>
            <a:pPr marL="285750" indent="-285750" eaLnBrk="1" hangingPunct="1">
              <a:spcBef>
                <a:spcPts val="600"/>
              </a:spcBef>
              <a:buFont typeface="Arial" pitchFamily="34" charset="0"/>
              <a:buChar char="•"/>
            </a:pPr>
            <a:r>
              <a:rPr lang="en-US" sz="1200" b="1" dirty="0" smtClean="0"/>
              <a:t>You can activate Call Forward using the code: *91</a:t>
            </a:r>
          </a:p>
          <a:p>
            <a:pPr marL="285750" indent="-285750" eaLnBrk="1" hangingPunct="1">
              <a:spcBef>
                <a:spcPts val="600"/>
              </a:spcBef>
              <a:buFont typeface="Arial" pitchFamily="34" charset="0"/>
              <a:buChar char="•"/>
            </a:pPr>
            <a:r>
              <a:rPr lang="en-US" sz="1200" b="1" dirty="0" smtClean="0"/>
              <a:t>Call Forward – ON also provides the opportunity to set a new destination.</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143638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Forward OFF</a:t>
            </a:r>
          </a:p>
        </p:txBody>
      </p:sp>
      <p:sp>
        <p:nvSpPr>
          <p:cNvPr id="6" name="Text Box 6"/>
          <p:cNvSpPr txBox="1">
            <a:spLocks noChangeArrowheads="1"/>
          </p:cNvSpPr>
          <p:nvPr/>
        </p:nvSpPr>
        <p:spPr bwMode="auto">
          <a:xfrm>
            <a:off x="264734" y="994459"/>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Forward OFF</a:t>
            </a:r>
            <a:endParaRPr lang="en-US" sz="2000" b="1" dirty="0">
              <a:solidFill>
                <a:srgbClr val="70000B"/>
              </a:solidFill>
            </a:endParaRPr>
          </a:p>
        </p:txBody>
      </p:sp>
      <p:sp useBgFill="1">
        <p:nvSpPr>
          <p:cNvPr id="2" name="TextBox 1"/>
          <p:cNvSpPr txBox="1"/>
          <p:nvPr/>
        </p:nvSpPr>
        <p:spPr>
          <a:xfrm>
            <a:off x="1595487" y="2016204"/>
            <a:ext cx="5867400" cy="1107996"/>
          </a:xfrm>
          <a:prstGeom prst="rect">
            <a:avLst/>
          </a:prstGeom>
        </p:spPr>
        <p:txBody>
          <a:bodyPr wrap="square" rtlCol="0">
            <a:spAutoFit/>
          </a:bodyPr>
          <a:lstStyle/>
          <a:p>
            <a:pPr eaLnBrk="1" hangingPunct="1"/>
            <a:r>
              <a:rPr lang="en-US" sz="1600" b="1" dirty="0" smtClean="0"/>
              <a:t>Use the Call Forward – OFF Key to deactivate Call Forward.</a:t>
            </a:r>
          </a:p>
          <a:p>
            <a:pPr marL="285750" indent="-285750" eaLnBrk="1" hangingPunct="1">
              <a:spcBef>
                <a:spcPts val="600"/>
              </a:spcBef>
              <a:buFont typeface="Arial" pitchFamily="34" charset="0"/>
              <a:buChar char="•"/>
            </a:pPr>
            <a:r>
              <a:rPr lang="en-US" sz="1200" b="1" dirty="0" smtClean="0"/>
              <a:t>To deactivate Call Forward; press the Call Forward – OFF key.</a:t>
            </a:r>
          </a:p>
          <a:p>
            <a:pPr marL="285750" indent="-285750" eaLnBrk="1" hangingPunct="1">
              <a:spcBef>
                <a:spcPts val="600"/>
              </a:spcBef>
              <a:buFont typeface="Arial" pitchFamily="34" charset="0"/>
              <a:buChar char="•"/>
            </a:pPr>
            <a:r>
              <a:rPr lang="en-US" sz="1200" b="1" dirty="0" smtClean="0"/>
              <a:t>You can deactivate Call Forward using the code: *90</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3065811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Set Forward</a:t>
            </a:r>
          </a:p>
        </p:txBody>
      </p:sp>
      <p:sp>
        <p:nvSpPr>
          <p:cNvPr id="6" name="Text Box 6"/>
          <p:cNvSpPr txBox="1">
            <a:spLocks noChangeArrowheads="1"/>
          </p:cNvSpPr>
          <p:nvPr/>
        </p:nvSpPr>
        <p:spPr bwMode="auto">
          <a:xfrm>
            <a:off x="228598" y="973283"/>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Set Forward</a:t>
            </a:r>
            <a:endParaRPr lang="en-US" sz="2000" b="1" dirty="0">
              <a:solidFill>
                <a:srgbClr val="70000B"/>
              </a:solidFill>
            </a:endParaRPr>
          </a:p>
        </p:txBody>
      </p:sp>
      <p:sp useBgFill="1">
        <p:nvSpPr>
          <p:cNvPr id="2" name="TextBox 1"/>
          <p:cNvSpPr txBox="1"/>
          <p:nvPr/>
        </p:nvSpPr>
        <p:spPr>
          <a:xfrm>
            <a:off x="1626909" y="1889780"/>
            <a:ext cx="5867400" cy="1292662"/>
          </a:xfrm>
          <a:prstGeom prst="rect">
            <a:avLst/>
          </a:prstGeom>
        </p:spPr>
        <p:txBody>
          <a:bodyPr wrap="square" rtlCol="0">
            <a:spAutoFit/>
          </a:bodyPr>
          <a:lstStyle/>
          <a:p>
            <a:pPr eaLnBrk="1" hangingPunct="1"/>
            <a:r>
              <a:rPr lang="en-US" sz="1600" b="1" dirty="0" smtClean="0"/>
              <a:t>Use Set Forward to input a new destination – bypassing the menu.</a:t>
            </a:r>
          </a:p>
          <a:p>
            <a:pPr marL="285750" indent="-285750" eaLnBrk="1" hangingPunct="1">
              <a:spcBef>
                <a:spcPts val="600"/>
              </a:spcBef>
              <a:buFont typeface="Arial" pitchFamily="34" charset="0"/>
              <a:buChar char="•"/>
            </a:pPr>
            <a:r>
              <a:rPr lang="en-US" sz="1200" b="1" dirty="0" smtClean="0"/>
              <a:t>To set your extension’s Call Forward Destination; press the Set Forward key, then input the number to which calls will be forwarded</a:t>
            </a:r>
          </a:p>
          <a:p>
            <a:pPr marL="285750" indent="-285750" eaLnBrk="1" hangingPunct="1">
              <a:spcBef>
                <a:spcPts val="600"/>
              </a:spcBef>
              <a:buFont typeface="Arial" pitchFamily="34" charset="0"/>
              <a:buChar char="•"/>
            </a:pPr>
            <a:r>
              <a:rPr lang="en-US" sz="1200" b="1" dirty="0" smtClean="0"/>
              <a:t>You can access Set Forward using the code: *92</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2890401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Forward Gateway</a:t>
            </a:r>
          </a:p>
        </p:txBody>
      </p:sp>
      <p:sp>
        <p:nvSpPr>
          <p:cNvPr id="6" name="Text Box 6"/>
          <p:cNvSpPr txBox="1">
            <a:spLocks noChangeArrowheads="1"/>
          </p:cNvSpPr>
          <p:nvPr/>
        </p:nvSpPr>
        <p:spPr bwMode="auto">
          <a:xfrm>
            <a:off x="241953" y="982710"/>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Forward Gateway</a:t>
            </a:r>
            <a:endParaRPr lang="en-US" sz="2000" b="1" dirty="0">
              <a:solidFill>
                <a:srgbClr val="70000B"/>
              </a:solidFill>
            </a:endParaRPr>
          </a:p>
        </p:txBody>
      </p:sp>
      <p:sp useBgFill="1">
        <p:nvSpPr>
          <p:cNvPr id="2" name="TextBox 1"/>
          <p:cNvSpPr txBox="1"/>
          <p:nvPr/>
        </p:nvSpPr>
        <p:spPr>
          <a:xfrm>
            <a:off x="1590773" y="1840893"/>
            <a:ext cx="5867400" cy="1723549"/>
          </a:xfrm>
          <a:prstGeom prst="rect">
            <a:avLst/>
          </a:prstGeom>
        </p:spPr>
        <p:txBody>
          <a:bodyPr wrap="square" rtlCol="0">
            <a:spAutoFit/>
          </a:bodyPr>
          <a:lstStyle/>
          <a:p>
            <a:pPr eaLnBrk="1" hangingPunct="1"/>
            <a:r>
              <a:rPr lang="en-US" sz="1600" b="1" dirty="0" smtClean="0"/>
              <a:t>Use the Forward Gateway to set the Call Forward status at another extension. Doing so requires that extension’s password.</a:t>
            </a:r>
          </a:p>
          <a:p>
            <a:pPr marL="285750" indent="-285750" eaLnBrk="1" hangingPunct="1">
              <a:spcBef>
                <a:spcPts val="600"/>
              </a:spcBef>
              <a:buFont typeface="Arial" pitchFamily="34" charset="0"/>
              <a:buChar char="•"/>
            </a:pPr>
            <a:r>
              <a:rPr lang="en-US" sz="1200" b="1" dirty="0" smtClean="0"/>
              <a:t>To set an extension’s Call Forward status; press the Set Forward key, then input the extension number and the password and follow the prompts for the options available</a:t>
            </a:r>
          </a:p>
          <a:p>
            <a:pPr marL="285750" indent="-285750" eaLnBrk="1" hangingPunct="1">
              <a:spcBef>
                <a:spcPts val="600"/>
              </a:spcBef>
              <a:buFont typeface="Arial" pitchFamily="34" charset="0"/>
              <a:buChar char="•"/>
            </a:pPr>
            <a:r>
              <a:rPr lang="en-US" sz="1200" b="1" dirty="0" smtClean="0"/>
              <a:t>You can access Set Forward using the code: *9</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0960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3783496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Pause</a:t>
            </a:r>
          </a:p>
        </p:txBody>
      </p:sp>
      <p:sp>
        <p:nvSpPr>
          <p:cNvPr id="6" name="Text Box 6"/>
          <p:cNvSpPr txBox="1">
            <a:spLocks noChangeArrowheads="1"/>
          </p:cNvSpPr>
          <p:nvPr/>
        </p:nvSpPr>
        <p:spPr bwMode="auto">
          <a:xfrm>
            <a:off x="228598" y="1095345"/>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Pause</a:t>
            </a:r>
            <a:endParaRPr lang="en-US" sz="2000" b="1" dirty="0">
              <a:solidFill>
                <a:srgbClr val="70000B"/>
              </a:solidFill>
            </a:endParaRPr>
          </a:p>
        </p:txBody>
      </p:sp>
      <p:sp useBgFill="1">
        <p:nvSpPr>
          <p:cNvPr id="2" name="TextBox 1"/>
          <p:cNvSpPr txBox="1"/>
          <p:nvPr/>
        </p:nvSpPr>
        <p:spPr>
          <a:xfrm>
            <a:off x="1600200" y="1972508"/>
            <a:ext cx="5867400" cy="1354217"/>
          </a:xfrm>
          <a:prstGeom prst="rect">
            <a:avLst/>
          </a:prstGeom>
        </p:spPr>
        <p:txBody>
          <a:bodyPr wrap="square" rtlCol="0">
            <a:spAutoFit/>
          </a:bodyPr>
          <a:lstStyle/>
          <a:p>
            <a:pPr eaLnBrk="1" hangingPunct="1"/>
            <a:r>
              <a:rPr lang="en-US" sz="1600" b="1" dirty="0" smtClean="0"/>
              <a:t>Pause is used to set Do Not Disturb at the PBX level. This is important in IP-based systems since a SIP telephone’s DND mode is local to the telephone only. </a:t>
            </a:r>
          </a:p>
          <a:p>
            <a:pPr marL="285750" indent="-285750" eaLnBrk="1" hangingPunct="1">
              <a:spcBef>
                <a:spcPts val="600"/>
              </a:spcBef>
              <a:buFont typeface="Arial" pitchFamily="34" charset="0"/>
              <a:buChar char="•"/>
            </a:pPr>
            <a:r>
              <a:rPr lang="en-US" sz="1200" b="1" dirty="0" smtClean="0"/>
              <a:t>To set Pause; press the Pause key</a:t>
            </a:r>
          </a:p>
          <a:p>
            <a:pPr marL="285750" indent="-285750" eaLnBrk="1" hangingPunct="1">
              <a:spcBef>
                <a:spcPts val="600"/>
              </a:spcBef>
              <a:buFont typeface="Arial" pitchFamily="34" charset="0"/>
              <a:buChar char="•"/>
            </a:pPr>
            <a:r>
              <a:rPr lang="en-US" sz="1200" b="1" dirty="0" smtClean="0"/>
              <a:t>To deactivate Pause, press the Pause Key again</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28650"/>
            <a:ext cx="13239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6019800"/>
            <a:ext cx="8001000" cy="738664"/>
          </a:xfrm>
          <a:prstGeom prst="rect">
            <a:avLst/>
          </a:prstGeom>
          <a:noFill/>
        </p:spPr>
        <p:txBody>
          <a:bodyPr wrap="square" rtlCol="0">
            <a:spAutoFit/>
          </a:bodyPr>
          <a:lstStyle/>
          <a:p>
            <a:r>
              <a:rPr lang="en-US" sz="1400" b="1" dirty="0"/>
              <a:t>Pause will </a:t>
            </a:r>
            <a:r>
              <a:rPr lang="en-US" sz="1400" b="1" dirty="0" smtClean="0"/>
              <a:t>alert </a:t>
            </a:r>
            <a:r>
              <a:rPr lang="en-US" sz="1400" b="1" dirty="0"/>
              <a:t>other PBX extension users of your </a:t>
            </a:r>
            <a:r>
              <a:rPr lang="en-US" sz="1400" b="1" dirty="0" smtClean="0"/>
              <a:t>status… when you activate Pause, your Pause Key will light and BLF Keys of your telephone at other extensions will be lit indicating that you are unavailable.</a:t>
            </a:r>
            <a:endParaRPr lang="en-US" sz="1400" dirty="0"/>
          </a:p>
        </p:txBody>
      </p:sp>
      <p:sp>
        <p:nvSpPr>
          <p:cNvPr id="10" name="TextBox 9"/>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1012906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Programmable Keys – Day/Night Mode</a:t>
            </a:r>
          </a:p>
        </p:txBody>
      </p:sp>
      <p:sp>
        <p:nvSpPr>
          <p:cNvPr id="6" name="Text Box 6"/>
          <p:cNvSpPr txBox="1">
            <a:spLocks noChangeArrowheads="1"/>
          </p:cNvSpPr>
          <p:nvPr/>
        </p:nvSpPr>
        <p:spPr bwMode="auto">
          <a:xfrm>
            <a:off x="228598" y="985032"/>
            <a:ext cx="5562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70000B"/>
                </a:solidFill>
              </a:rPr>
              <a:t>Programmable </a:t>
            </a:r>
            <a:r>
              <a:rPr lang="en-US" sz="2000" b="1" dirty="0" smtClean="0">
                <a:solidFill>
                  <a:srgbClr val="70000B"/>
                </a:solidFill>
              </a:rPr>
              <a:t>Key – Day/Night Mode</a:t>
            </a:r>
            <a:endParaRPr lang="en-US" sz="2000" b="1" dirty="0">
              <a:solidFill>
                <a:srgbClr val="70000B"/>
              </a:solidFill>
            </a:endParaRPr>
          </a:p>
        </p:txBody>
      </p:sp>
      <p:sp useBgFill="1">
        <p:nvSpPr>
          <p:cNvPr id="2" name="TextBox 1"/>
          <p:cNvSpPr txBox="1"/>
          <p:nvPr/>
        </p:nvSpPr>
        <p:spPr>
          <a:xfrm>
            <a:off x="1600200" y="1947391"/>
            <a:ext cx="5867400" cy="1723549"/>
          </a:xfrm>
          <a:prstGeom prst="rect">
            <a:avLst/>
          </a:prstGeom>
        </p:spPr>
        <p:txBody>
          <a:bodyPr wrap="square" rtlCol="0">
            <a:spAutoFit/>
          </a:bodyPr>
          <a:lstStyle/>
          <a:p>
            <a:pPr eaLnBrk="1" hangingPunct="1"/>
            <a:r>
              <a:rPr lang="en-US" sz="1600" b="1" dirty="0" smtClean="0"/>
              <a:t>Day/Night Mode is a means of altering the ringing pattern of the IPitomy IP PBX. The Day/Night Mode Key can be use to active any mode: Day/Night/Schedule</a:t>
            </a:r>
          </a:p>
          <a:p>
            <a:pPr marL="285750" indent="-285750" eaLnBrk="1" hangingPunct="1">
              <a:spcBef>
                <a:spcPts val="600"/>
              </a:spcBef>
              <a:buFont typeface="Arial" pitchFamily="34" charset="0"/>
              <a:buChar char="•"/>
            </a:pPr>
            <a:r>
              <a:rPr lang="en-US" sz="1200" b="1" dirty="0" smtClean="0"/>
              <a:t>Press the Day/Night Key to enter into mode selection then follow the prompts to select the mode desired.</a:t>
            </a:r>
          </a:p>
          <a:p>
            <a:pPr marL="285750" indent="-285750" eaLnBrk="1" hangingPunct="1">
              <a:spcBef>
                <a:spcPts val="600"/>
              </a:spcBef>
              <a:buFont typeface="Arial" pitchFamily="34" charset="0"/>
              <a:buChar char="•"/>
            </a:pPr>
            <a:r>
              <a:rPr lang="en-US" sz="1200" b="1" dirty="0" smtClean="0"/>
              <a:t>Requires that the extension using this feature is designated as the Operator</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619125"/>
            <a:ext cx="132397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6239306"/>
            <a:ext cx="8305800" cy="261610"/>
          </a:xfrm>
          <a:prstGeom prst="rect">
            <a:avLst/>
          </a:prstGeom>
          <a:noFill/>
        </p:spPr>
        <p:txBody>
          <a:bodyPr wrap="square" rtlCol="0">
            <a:spAutoFit/>
          </a:bodyPr>
          <a:lstStyle/>
          <a:p>
            <a:pPr algn="ctr"/>
            <a:r>
              <a:rPr lang="en-US" sz="1100" b="1" dirty="0"/>
              <a:t>This technique is seldom used since the Schedule feature is far more </a:t>
            </a:r>
            <a:r>
              <a:rPr lang="en-US" sz="1100" b="1" dirty="0" smtClean="0"/>
              <a:t>comprehensive and operates without user action.</a:t>
            </a:r>
            <a:endParaRPr lang="en-US" sz="1100" dirty="0"/>
          </a:p>
        </p:txBody>
      </p:sp>
      <p:sp>
        <p:nvSpPr>
          <p:cNvPr id="10" name="TextBox 9"/>
          <p:cNvSpPr txBox="1"/>
          <p:nvPr/>
        </p:nvSpPr>
        <p:spPr>
          <a:xfrm>
            <a:off x="4714875" y="6553200"/>
            <a:ext cx="4343400" cy="276999"/>
          </a:xfrm>
          <a:prstGeom prst="rect">
            <a:avLst/>
          </a:prstGeom>
          <a:noFill/>
        </p:spPr>
        <p:txBody>
          <a:bodyPr wrap="square" rtlCol="0">
            <a:spAutoFit/>
          </a:bodyPr>
          <a:lstStyle/>
          <a:p>
            <a:pPr eaLnBrk="1" hangingPunct="1"/>
            <a:r>
              <a:rPr lang="en-US" sz="1200" b="1" dirty="0" smtClean="0"/>
              <a:t>Note: Use Smart Personal Console to program your keys.</a:t>
            </a:r>
            <a:endParaRPr lang="en-US" sz="1200" b="1" dirty="0"/>
          </a:p>
        </p:txBody>
      </p:sp>
    </p:spTree>
    <p:extLst>
      <p:ext uri="{BB962C8B-B14F-4D97-AF65-F5344CB8AC3E}">
        <p14:creationId xmlns:p14="http://schemas.microsoft.com/office/powerpoint/2010/main" val="3004144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lstStyle/>
          <a:p>
            <a:r>
              <a:rPr lang="en-US" sz="3600" dirty="0" smtClean="0">
                <a:solidFill>
                  <a:schemeClr val="accent1">
                    <a:lumMod val="75000"/>
                  </a:schemeClr>
                </a:solidFill>
              </a:rPr>
              <a:t>What should I expect with my new phone?</a:t>
            </a:r>
          </a:p>
        </p:txBody>
      </p:sp>
      <p:sp>
        <p:nvSpPr>
          <p:cNvPr id="13315" name="Rectangle 3"/>
          <p:cNvSpPr>
            <a:spLocks noGrp="1"/>
          </p:cNvSpPr>
          <p:nvPr>
            <p:ph idx="1"/>
          </p:nvPr>
        </p:nvSpPr>
        <p:spPr>
          <a:xfrm>
            <a:off x="914400" y="1676400"/>
            <a:ext cx="7772400" cy="4572000"/>
          </a:xfrm>
        </p:spPr>
        <p:txBody>
          <a:bodyPr/>
          <a:lstStyle/>
          <a:p>
            <a:pPr>
              <a:spcBef>
                <a:spcPts val="1800"/>
              </a:spcBef>
            </a:pPr>
            <a:r>
              <a:rPr lang="en-US" sz="2200" dirty="0" smtClean="0"/>
              <a:t>Your new phone has Business Telephone features:</a:t>
            </a:r>
          </a:p>
          <a:p>
            <a:pPr lvl="1">
              <a:spcBef>
                <a:spcPts val="0"/>
              </a:spcBef>
            </a:pPr>
            <a:r>
              <a:rPr lang="en-US" sz="2000" dirty="0" smtClean="0"/>
              <a:t>Transfer, park, call pickup, etc.</a:t>
            </a:r>
          </a:p>
          <a:p>
            <a:pPr>
              <a:spcBef>
                <a:spcPts val="1800"/>
              </a:spcBef>
            </a:pPr>
            <a:r>
              <a:rPr lang="en-US" sz="2200" dirty="0" smtClean="0"/>
              <a:t>Some of the features are new:</a:t>
            </a:r>
          </a:p>
          <a:p>
            <a:pPr lvl="1">
              <a:spcBef>
                <a:spcPts val="0"/>
              </a:spcBef>
            </a:pPr>
            <a:r>
              <a:rPr lang="en-US" sz="2000" dirty="0" smtClean="0"/>
              <a:t>Missed, Answered and Dialed Call Logs</a:t>
            </a:r>
          </a:p>
          <a:p>
            <a:pPr lvl="1">
              <a:spcBef>
                <a:spcPts val="0"/>
              </a:spcBef>
            </a:pPr>
            <a:r>
              <a:rPr lang="en-US" sz="2000" dirty="0" smtClean="0"/>
              <a:t>Call forwarding to mobile phones</a:t>
            </a:r>
          </a:p>
          <a:p>
            <a:pPr lvl="1">
              <a:spcBef>
                <a:spcPts val="0"/>
              </a:spcBef>
            </a:pPr>
            <a:r>
              <a:rPr lang="en-US" sz="2000" dirty="0" smtClean="0"/>
              <a:t>Single button for call transfers </a:t>
            </a:r>
          </a:p>
          <a:p>
            <a:pPr lvl="1">
              <a:spcBef>
                <a:spcPts val="0"/>
              </a:spcBef>
            </a:pPr>
            <a:r>
              <a:rPr lang="en-US" sz="2000" dirty="0" smtClean="0"/>
              <a:t>Voice Mail to Email</a:t>
            </a:r>
          </a:p>
          <a:p>
            <a:pPr lvl="1">
              <a:spcBef>
                <a:spcPts val="0"/>
              </a:spcBef>
            </a:pPr>
            <a:r>
              <a:rPr lang="en-US" sz="2000" dirty="0" smtClean="0"/>
              <a:t>No need to put a call on hold to answer another line; just press the line key and the first caller is automatically placed on hold.</a:t>
            </a:r>
          </a:p>
          <a:p>
            <a:pPr>
              <a:spcBef>
                <a:spcPts val="1800"/>
              </a:spcBef>
            </a:pPr>
            <a:r>
              <a:rPr lang="en-US" sz="2200" dirty="0" smtClean="0"/>
              <a:t>Much more…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Smart Personal Console</a:t>
            </a:r>
          </a:p>
        </p:txBody>
      </p:sp>
      <p:sp>
        <p:nvSpPr>
          <p:cNvPr id="3" name="TextBox 2"/>
          <p:cNvSpPr txBox="1"/>
          <p:nvPr/>
        </p:nvSpPr>
        <p:spPr>
          <a:xfrm>
            <a:off x="228598" y="990600"/>
            <a:ext cx="8686801" cy="923330"/>
          </a:xfrm>
          <a:prstGeom prst="rect">
            <a:avLst/>
          </a:prstGeom>
          <a:noFill/>
        </p:spPr>
        <p:txBody>
          <a:bodyPr wrap="square" rtlCol="0">
            <a:spAutoFit/>
          </a:bodyPr>
          <a:lstStyle/>
          <a:p>
            <a:r>
              <a:rPr lang="en-US" dirty="0" smtClean="0"/>
              <a:t>Smart Personal Console is a web-based application that allows you access to the settings of your telephone. The SPC Graphical User Interface makes setting telephone options easy.</a:t>
            </a:r>
            <a:endParaRPr lang="en-US" dirty="0"/>
          </a:p>
        </p:txBody>
      </p:sp>
      <p:sp>
        <p:nvSpPr>
          <p:cNvPr id="4" name="TextBox 3"/>
          <p:cNvSpPr txBox="1"/>
          <p:nvPr/>
        </p:nvSpPr>
        <p:spPr>
          <a:xfrm>
            <a:off x="1394372" y="2514600"/>
            <a:ext cx="3886203" cy="3754874"/>
          </a:xfrm>
          <a:prstGeom prst="rect">
            <a:avLst/>
          </a:prstGeom>
          <a:noFill/>
        </p:spPr>
        <p:txBody>
          <a:bodyPr wrap="square" rtlCol="0">
            <a:spAutoFit/>
          </a:bodyPr>
          <a:lstStyle/>
          <a:p>
            <a:pPr marL="285750" indent="-285750">
              <a:buFont typeface="Arial" pitchFamily="34" charset="0"/>
              <a:buChar char="•"/>
            </a:pPr>
            <a:r>
              <a:rPr lang="en-US" sz="1400" dirty="0" smtClean="0"/>
              <a:t>Home Screen</a:t>
            </a:r>
          </a:p>
          <a:p>
            <a:pPr marL="517525" lvl="1" indent="-285750">
              <a:buFont typeface="Arial" pitchFamily="34" charset="0"/>
              <a:buChar char="•"/>
            </a:pPr>
            <a:r>
              <a:rPr lang="en-US" sz="1400" dirty="0" smtClean="0"/>
              <a:t>Received Calls Log</a:t>
            </a:r>
          </a:p>
          <a:p>
            <a:pPr marL="517525" lvl="1" indent="-285750">
              <a:buFont typeface="Arial" pitchFamily="34" charset="0"/>
              <a:buChar char="•"/>
            </a:pPr>
            <a:r>
              <a:rPr lang="en-US" sz="1400" dirty="0" smtClean="0"/>
              <a:t>Voicemail (new folder)</a:t>
            </a:r>
          </a:p>
          <a:p>
            <a:pPr marL="285750" indent="-285750">
              <a:buFont typeface="Arial" pitchFamily="34" charset="0"/>
              <a:buChar char="•"/>
            </a:pPr>
            <a:r>
              <a:rPr lang="en-US" sz="1400" dirty="0" smtClean="0"/>
              <a:t>Account Settings</a:t>
            </a:r>
          </a:p>
          <a:p>
            <a:pPr marL="517525" lvl="1" indent="-285750">
              <a:buFont typeface="Arial" pitchFamily="34" charset="0"/>
              <a:buChar char="•"/>
            </a:pPr>
            <a:r>
              <a:rPr lang="en-US" sz="1400" dirty="0" smtClean="0"/>
              <a:t>Voicemail Settings</a:t>
            </a:r>
          </a:p>
          <a:p>
            <a:pPr marL="517525" lvl="1" indent="-285750">
              <a:buFont typeface="Arial" pitchFamily="34" charset="0"/>
              <a:buChar char="•"/>
            </a:pPr>
            <a:r>
              <a:rPr lang="en-US" sz="1400" dirty="0" smtClean="0"/>
              <a:t>Forward Settings</a:t>
            </a:r>
          </a:p>
          <a:p>
            <a:pPr marL="517525" lvl="1" indent="-285750">
              <a:buFont typeface="Arial" pitchFamily="34" charset="0"/>
              <a:buChar char="•"/>
            </a:pPr>
            <a:r>
              <a:rPr lang="en-US" sz="1400" dirty="0" smtClean="0"/>
              <a:t>Your Phone Settings</a:t>
            </a:r>
          </a:p>
          <a:p>
            <a:pPr marL="804863" lvl="2" indent="-285750">
              <a:buFont typeface="Arial" pitchFamily="34" charset="0"/>
              <a:buChar char="•"/>
            </a:pPr>
            <a:r>
              <a:rPr lang="en-US" sz="1400" dirty="0" smtClean="0">
                <a:solidFill>
                  <a:srgbClr val="70000B"/>
                </a:solidFill>
              </a:rPr>
              <a:t>Program Keys &amp; Print Key Labels</a:t>
            </a:r>
          </a:p>
          <a:p>
            <a:pPr marL="804863" lvl="2" indent="-285750">
              <a:buFont typeface="Arial" pitchFamily="34" charset="0"/>
              <a:buChar char="•"/>
            </a:pPr>
            <a:r>
              <a:rPr lang="en-US" sz="1400" dirty="0" smtClean="0">
                <a:solidFill>
                  <a:srgbClr val="70000B"/>
                </a:solidFill>
              </a:rPr>
              <a:t>Adjust volume settings</a:t>
            </a:r>
          </a:p>
          <a:p>
            <a:pPr marL="804863" lvl="2" indent="-285750">
              <a:buFont typeface="Arial" pitchFamily="34" charset="0"/>
              <a:buChar char="•"/>
            </a:pPr>
            <a:r>
              <a:rPr lang="en-US" sz="1400" dirty="0" smtClean="0">
                <a:solidFill>
                  <a:srgbClr val="70000B"/>
                </a:solidFill>
              </a:rPr>
              <a:t>Enable/Disable Headset Mode</a:t>
            </a:r>
          </a:p>
          <a:p>
            <a:pPr marL="804863" lvl="2" indent="-285750">
              <a:buFont typeface="Arial" pitchFamily="34" charset="0"/>
              <a:buChar char="•"/>
            </a:pPr>
            <a:r>
              <a:rPr lang="en-US" sz="1400" dirty="0" smtClean="0"/>
              <a:t>Setting Network connections</a:t>
            </a:r>
          </a:p>
          <a:p>
            <a:pPr marL="804863" lvl="2" indent="-285750">
              <a:buFont typeface="Arial" pitchFamily="34" charset="0"/>
              <a:buChar char="•"/>
            </a:pPr>
            <a:r>
              <a:rPr lang="en-US" sz="1400" dirty="0" smtClean="0"/>
              <a:t>Set Time Server</a:t>
            </a:r>
          </a:p>
          <a:p>
            <a:pPr marL="804863" lvl="2" indent="-285750">
              <a:buFont typeface="Arial" pitchFamily="34" charset="0"/>
              <a:buChar char="•"/>
            </a:pPr>
            <a:r>
              <a:rPr lang="en-US" sz="1400" dirty="0" smtClean="0"/>
              <a:t>Set Configuration Updates</a:t>
            </a:r>
          </a:p>
          <a:p>
            <a:pPr marL="804863" lvl="2" indent="-285750">
              <a:buFont typeface="Arial" pitchFamily="34" charset="0"/>
              <a:buChar char="•"/>
            </a:pPr>
            <a:r>
              <a:rPr lang="en-US" sz="1400" dirty="0" smtClean="0"/>
              <a:t>Adjust Display Settings</a:t>
            </a:r>
          </a:p>
          <a:p>
            <a:pPr marL="804863" lvl="2" indent="-285750">
              <a:buFont typeface="Arial" pitchFamily="34" charset="0"/>
              <a:buChar char="•"/>
            </a:pPr>
            <a:r>
              <a:rPr lang="en-US" sz="1400" dirty="0" smtClean="0"/>
              <a:t>Program Expansion Module Keys &amp; Print Expansion Module Key Labels</a:t>
            </a:r>
          </a:p>
          <a:p>
            <a:pPr marL="517525" lvl="1" indent="-285750">
              <a:buFont typeface="Arial" pitchFamily="34" charset="0"/>
              <a:buChar char="•"/>
            </a:pPr>
            <a:r>
              <a:rPr lang="en-US" sz="1400" dirty="0" smtClean="0"/>
              <a:t>Your Schedule</a:t>
            </a:r>
          </a:p>
        </p:txBody>
      </p:sp>
      <p:sp>
        <p:nvSpPr>
          <p:cNvPr id="8" name="TextBox 7"/>
          <p:cNvSpPr txBox="1"/>
          <p:nvPr/>
        </p:nvSpPr>
        <p:spPr>
          <a:xfrm>
            <a:off x="5029197" y="2514600"/>
            <a:ext cx="3886203" cy="1384995"/>
          </a:xfrm>
          <a:prstGeom prst="rect">
            <a:avLst/>
          </a:prstGeom>
          <a:noFill/>
        </p:spPr>
        <p:txBody>
          <a:bodyPr wrap="square" rtlCol="0">
            <a:spAutoFit/>
          </a:bodyPr>
          <a:lstStyle/>
          <a:p>
            <a:pPr marL="285750" indent="-285750">
              <a:buFont typeface="Arial" pitchFamily="34" charset="0"/>
              <a:buChar char="•"/>
            </a:pPr>
            <a:r>
              <a:rPr lang="en-US" sz="1400" dirty="0" smtClean="0"/>
              <a:t>Call Logs (All)</a:t>
            </a:r>
          </a:p>
          <a:p>
            <a:pPr marL="285750" indent="-285750">
              <a:buFont typeface="Arial" pitchFamily="34" charset="0"/>
              <a:buChar char="•"/>
            </a:pPr>
            <a:r>
              <a:rPr lang="en-US" sz="1400" dirty="0" smtClean="0"/>
              <a:t>Voicemail</a:t>
            </a:r>
          </a:p>
          <a:p>
            <a:pPr marL="573088" lvl="1" indent="-285750">
              <a:buFont typeface="Arial" pitchFamily="34" charset="0"/>
              <a:buChar char="•"/>
            </a:pPr>
            <a:r>
              <a:rPr lang="en-US" sz="1400" dirty="0" smtClean="0"/>
              <a:t>Review all Folders</a:t>
            </a:r>
          </a:p>
          <a:p>
            <a:pPr marL="573088" lvl="1" indent="-285750">
              <a:buFont typeface="Arial" pitchFamily="34" charset="0"/>
              <a:buChar char="•"/>
            </a:pPr>
            <a:r>
              <a:rPr lang="en-US" sz="1400" dirty="0" smtClean="0"/>
              <a:t>Manage Messages</a:t>
            </a:r>
          </a:p>
          <a:p>
            <a:pPr marL="573088" lvl="1" indent="-285750">
              <a:buFont typeface="Arial" pitchFamily="34" charset="0"/>
              <a:buChar char="•"/>
            </a:pPr>
            <a:r>
              <a:rPr lang="en-US" sz="1400" dirty="0" smtClean="0"/>
              <a:t>Download Messages</a:t>
            </a:r>
          </a:p>
          <a:p>
            <a:pPr marL="573088" lvl="1" indent="-285750">
              <a:buFont typeface="Arial" pitchFamily="34" charset="0"/>
              <a:buChar char="•"/>
            </a:pPr>
            <a:r>
              <a:rPr lang="en-US" sz="1400" dirty="0" smtClean="0"/>
              <a:t>Set/Upload Greetings</a:t>
            </a:r>
          </a:p>
        </p:txBody>
      </p:sp>
      <p:sp>
        <p:nvSpPr>
          <p:cNvPr id="9" name="TextBox 8"/>
          <p:cNvSpPr txBox="1"/>
          <p:nvPr/>
        </p:nvSpPr>
        <p:spPr>
          <a:xfrm>
            <a:off x="304800" y="2133600"/>
            <a:ext cx="3886203" cy="307777"/>
          </a:xfrm>
          <a:prstGeom prst="rect">
            <a:avLst/>
          </a:prstGeom>
          <a:noFill/>
        </p:spPr>
        <p:txBody>
          <a:bodyPr wrap="square" rtlCol="0">
            <a:spAutoFit/>
          </a:bodyPr>
          <a:lstStyle/>
          <a:p>
            <a:r>
              <a:rPr lang="en-US" sz="1400" dirty="0" smtClean="0"/>
              <a:t>SPC allows access to:</a:t>
            </a:r>
          </a:p>
        </p:txBody>
      </p:sp>
      <p:sp>
        <p:nvSpPr>
          <p:cNvPr id="5" name="TextBox 4"/>
          <p:cNvSpPr txBox="1"/>
          <p:nvPr/>
        </p:nvSpPr>
        <p:spPr>
          <a:xfrm>
            <a:off x="5643683" y="4561010"/>
            <a:ext cx="3200400" cy="2092881"/>
          </a:xfrm>
          <a:prstGeom prst="rect">
            <a:avLst/>
          </a:prstGeom>
          <a:solidFill>
            <a:schemeClr val="accent2">
              <a:lumMod val="20000"/>
              <a:lumOff val="80000"/>
            </a:schemeClr>
          </a:solidFill>
        </p:spPr>
        <p:txBody>
          <a:bodyPr wrap="square" rtlCol="0">
            <a:spAutoFit/>
          </a:bodyPr>
          <a:lstStyle/>
          <a:p>
            <a:r>
              <a:rPr lang="en-US" dirty="0" smtClean="0">
                <a:solidFill>
                  <a:srgbClr val="70000B"/>
                </a:solidFill>
              </a:rPr>
              <a:t>IMPORTANT:</a:t>
            </a:r>
          </a:p>
          <a:p>
            <a:r>
              <a:rPr lang="en-US" sz="1400" dirty="0" smtClean="0">
                <a:solidFill>
                  <a:srgbClr val="70000B"/>
                </a:solidFill>
              </a:rPr>
              <a:t>Changes can be made in many ways BUT those changes performed using SPC are retained in the PBX memory where they are backed-up and restored. Often this backup/restore operation is set to operate daily.</a:t>
            </a:r>
          </a:p>
          <a:p>
            <a:r>
              <a:rPr lang="en-US" sz="1400" dirty="0" smtClean="0">
                <a:solidFill>
                  <a:srgbClr val="70000B"/>
                </a:solidFill>
              </a:rPr>
              <a:t>If you want your settings to stay put, use SPC to make all changes.</a:t>
            </a:r>
            <a:endParaRPr lang="en-US" sz="1400" dirty="0">
              <a:solidFill>
                <a:srgbClr val="70000B"/>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1233" y="4430905"/>
            <a:ext cx="552450" cy="552450"/>
          </a:xfrm>
          <a:prstGeom prst="rect">
            <a:avLst/>
          </a:prstGeom>
        </p:spPr>
      </p:pic>
    </p:spTree>
    <p:extLst>
      <p:ext uri="{BB962C8B-B14F-4D97-AF65-F5344CB8AC3E}">
        <p14:creationId xmlns:p14="http://schemas.microsoft.com/office/powerpoint/2010/main" val="8792955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Access</a:t>
            </a:r>
          </a:p>
        </p:txBody>
      </p:sp>
      <p:sp>
        <p:nvSpPr>
          <p:cNvPr id="4" name="TextBox 3"/>
          <p:cNvSpPr txBox="1"/>
          <p:nvPr/>
        </p:nvSpPr>
        <p:spPr>
          <a:xfrm>
            <a:off x="212967" y="917061"/>
            <a:ext cx="8686801" cy="338554"/>
          </a:xfrm>
          <a:prstGeom prst="rect">
            <a:avLst/>
          </a:prstGeom>
          <a:noFill/>
        </p:spPr>
        <p:txBody>
          <a:bodyPr wrap="square" rtlCol="0">
            <a:spAutoFit/>
          </a:bodyPr>
          <a:lstStyle/>
          <a:p>
            <a:r>
              <a:rPr lang="en-US" sz="1600" dirty="0" smtClean="0"/>
              <a:t>To access Smart Personal Console</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3" y="1981200"/>
            <a:ext cx="5662609" cy="4776346"/>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28598" y="1407854"/>
            <a:ext cx="3048004" cy="5232202"/>
          </a:xfrm>
          <a:prstGeom prst="rect">
            <a:avLst/>
          </a:prstGeom>
          <a:noFill/>
        </p:spPr>
        <p:txBody>
          <a:bodyPr wrap="square" rtlCol="0">
            <a:spAutoFit/>
          </a:bodyPr>
          <a:lstStyle/>
          <a:p>
            <a:pPr marL="227013" indent="-227013">
              <a:buFont typeface="+mj-lt"/>
              <a:buAutoNum type="arabicPeriod"/>
            </a:pPr>
            <a:r>
              <a:rPr lang="en-US" sz="1400" dirty="0" smtClean="0"/>
              <a:t>Open a web browser (preferably Mozilla Firefox or Apple’s Safari).</a:t>
            </a:r>
          </a:p>
          <a:p>
            <a:pPr marL="227013" indent="-227013">
              <a:buFont typeface="+mj-lt"/>
              <a:buAutoNum type="arabicPeriod"/>
            </a:pPr>
            <a:r>
              <a:rPr lang="en-US" sz="1400" dirty="0" smtClean="0"/>
              <a:t>In the Address Bar, input the IP Address of the IPitomy IP PBX installed at your location.</a:t>
            </a:r>
          </a:p>
          <a:p>
            <a:pPr lvl="1"/>
            <a:r>
              <a:rPr lang="en-US" sz="1400" dirty="0" smtClean="0"/>
              <a:t>Obtain this address from your system administrator.</a:t>
            </a:r>
          </a:p>
          <a:p>
            <a:pPr marL="342900" indent="-342900">
              <a:buFont typeface="+mj-lt"/>
              <a:buAutoNum type="arabicPeriod"/>
            </a:pPr>
            <a:r>
              <a:rPr lang="en-US" sz="1400" dirty="0" smtClean="0"/>
              <a:t>Press Enter/Return</a:t>
            </a:r>
          </a:p>
          <a:p>
            <a:pPr marL="342900" indent="-342900">
              <a:buFont typeface="+mj-lt"/>
              <a:buAutoNum type="arabicPeriod"/>
            </a:pPr>
            <a:r>
              <a:rPr lang="en-US" sz="1400" dirty="0" smtClean="0"/>
              <a:t>You should see the screen pictured here</a:t>
            </a:r>
          </a:p>
          <a:p>
            <a:pPr marL="342900" indent="-342900">
              <a:buFont typeface="+mj-lt"/>
              <a:buAutoNum type="arabicPeriod"/>
            </a:pPr>
            <a:r>
              <a:rPr lang="en-US" sz="1400" dirty="0" smtClean="0"/>
              <a:t>In the User Login panel in the User Name field input your extension number</a:t>
            </a:r>
          </a:p>
          <a:p>
            <a:pPr marL="342900" indent="-342900">
              <a:buFont typeface="+mj-lt"/>
              <a:buAutoNum type="arabicPeriod"/>
            </a:pPr>
            <a:r>
              <a:rPr lang="en-US" sz="1400" dirty="0" smtClean="0"/>
              <a:t>In the Password field input your extension password</a:t>
            </a:r>
          </a:p>
          <a:p>
            <a:pPr marL="334963" lvl="2"/>
            <a:r>
              <a:rPr lang="en-US" sz="1200" dirty="0" smtClean="0"/>
              <a:t>&lt;Initially this is also your extension number&gt;</a:t>
            </a:r>
          </a:p>
          <a:p>
            <a:pPr marL="334963" lvl="2"/>
            <a:r>
              <a:rPr lang="en-US" sz="1200" b="1" dirty="0" smtClean="0">
                <a:solidFill>
                  <a:srgbClr val="FF0000"/>
                </a:solidFill>
              </a:rPr>
              <a:t>Security Alert! </a:t>
            </a:r>
            <a:r>
              <a:rPr lang="en-US" sz="1200" dirty="0" smtClean="0">
                <a:solidFill>
                  <a:srgbClr val="FF0000"/>
                </a:solidFill>
              </a:rPr>
              <a:t>– Make sure you change your default PIN number from your extension number to any 4 digit number.  Make sure it is one you can remember.  You will need it to listen to voice mail.</a:t>
            </a:r>
          </a:p>
          <a:p>
            <a:pPr marL="342900" indent="-342900">
              <a:buFont typeface="+mj-lt"/>
              <a:buAutoNum type="arabicPeriod"/>
            </a:pPr>
            <a:r>
              <a:rPr lang="en-US" sz="1400" dirty="0" smtClean="0"/>
              <a:t>Click the Login button</a:t>
            </a:r>
          </a:p>
          <a:p>
            <a:pPr marL="342900" indent="-342900">
              <a:buFont typeface="+mj-lt"/>
              <a:buAutoNum type="arabicPeriod"/>
            </a:pPr>
            <a:endParaRPr lang="en-US" sz="1400" dirty="0"/>
          </a:p>
        </p:txBody>
      </p:sp>
      <p:sp>
        <p:nvSpPr>
          <p:cNvPr id="6" name="TextBox 5"/>
          <p:cNvSpPr txBox="1"/>
          <p:nvPr/>
        </p:nvSpPr>
        <p:spPr>
          <a:xfrm>
            <a:off x="4038600" y="2152454"/>
            <a:ext cx="1371600" cy="153888"/>
          </a:xfrm>
          <a:prstGeom prst="rect">
            <a:avLst/>
          </a:prstGeom>
          <a:solidFill>
            <a:schemeClr val="bg1"/>
          </a:solidFill>
        </p:spPr>
        <p:txBody>
          <a:bodyPr wrap="square" lIns="0" tIns="0" rIns="0" bIns="0" rtlCol="0">
            <a:spAutoFit/>
          </a:bodyPr>
          <a:lstStyle/>
          <a:p>
            <a:r>
              <a:rPr lang="en-US" sz="1000" dirty="0" smtClean="0"/>
              <a:t>http://&lt;</a:t>
            </a:r>
            <a:r>
              <a:rPr lang="en-US" sz="1000" i="1" dirty="0" smtClean="0"/>
              <a:t>yourpbxip</a:t>
            </a:r>
            <a:r>
              <a:rPr lang="en-US" sz="1000" dirty="0" smtClean="0"/>
              <a:t>&gt;/ippbx</a:t>
            </a:r>
            <a:endParaRPr lang="en-US" sz="1000" dirty="0"/>
          </a:p>
        </p:txBody>
      </p:sp>
      <p:sp>
        <p:nvSpPr>
          <p:cNvPr id="8" name="TextBox 7"/>
          <p:cNvSpPr txBox="1"/>
          <p:nvPr/>
        </p:nvSpPr>
        <p:spPr>
          <a:xfrm>
            <a:off x="6858000" y="3962400"/>
            <a:ext cx="685800" cy="123111"/>
          </a:xfrm>
          <a:prstGeom prst="rect">
            <a:avLst/>
          </a:prstGeom>
          <a:solidFill>
            <a:schemeClr val="bg1"/>
          </a:solidFill>
        </p:spPr>
        <p:txBody>
          <a:bodyPr wrap="square" lIns="0" tIns="0" rIns="0" bIns="0" rtlCol="0">
            <a:spAutoFit/>
          </a:bodyPr>
          <a:lstStyle/>
          <a:p>
            <a:r>
              <a:rPr lang="en-US" sz="800" i="1" dirty="0" smtClean="0"/>
              <a:t>your </a:t>
            </a:r>
            <a:r>
              <a:rPr lang="en-US" sz="800" i="1" dirty="0" err="1" smtClean="0"/>
              <a:t>ext</a:t>
            </a:r>
            <a:r>
              <a:rPr lang="en-US" sz="800" i="1" dirty="0" smtClean="0"/>
              <a:t> </a:t>
            </a:r>
            <a:r>
              <a:rPr lang="en-US" sz="800" i="1" dirty="0" err="1" smtClean="0"/>
              <a:t>num</a:t>
            </a:r>
            <a:endParaRPr lang="en-US" sz="800" i="1" dirty="0"/>
          </a:p>
        </p:txBody>
      </p:sp>
      <p:sp>
        <p:nvSpPr>
          <p:cNvPr id="9" name="TextBox 8"/>
          <p:cNvSpPr txBox="1"/>
          <p:nvPr/>
        </p:nvSpPr>
        <p:spPr>
          <a:xfrm>
            <a:off x="6858000" y="4191000"/>
            <a:ext cx="685800" cy="123111"/>
          </a:xfrm>
          <a:prstGeom prst="rect">
            <a:avLst/>
          </a:prstGeom>
          <a:solidFill>
            <a:schemeClr val="bg1"/>
          </a:solidFill>
        </p:spPr>
        <p:txBody>
          <a:bodyPr wrap="square" lIns="0" tIns="0" rIns="0" bIns="0" rtlCol="0">
            <a:spAutoFit/>
          </a:bodyPr>
          <a:lstStyle/>
          <a:p>
            <a:r>
              <a:rPr lang="en-US" sz="800" i="1" dirty="0" smtClean="0"/>
              <a:t>your </a:t>
            </a:r>
            <a:r>
              <a:rPr lang="en-US" sz="800" i="1" dirty="0" err="1" smtClean="0"/>
              <a:t>ext</a:t>
            </a:r>
            <a:r>
              <a:rPr lang="en-US" sz="800" i="1" dirty="0" smtClean="0"/>
              <a:t> </a:t>
            </a:r>
            <a:r>
              <a:rPr lang="en-US" sz="800" i="1" dirty="0" err="1" smtClean="0"/>
              <a:t>num</a:t>
            </a:r>
            <a:endParaRPr lang="en-US" sz="800" i="1" dirty="0"/>
          </a:p>
        </p:txBody>
      </p:sp>
    </p:spTree>
    <p:extLst>
      <p:ext uri="{BB962C8B-B14F-4D97-AF65-F5344CB8AC3E}">
        <p14:creationId xmlns:p14="http://schemas.microsoft.com/office/powerpoint/2010/main" val="280278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2301"/>
                            </p:stCondLst>
                            <p:childTnLst>
                              <p:par>
                                <p:cTn id="8" presetID="1" presetClass="entr" presetSubtype="0" fill="hold" grpId="0" nodeType="afterEffect">
                                  <p:stCondLst>
                                    <p:cond delay="3000"/>
                                  </p:stCondLst>
                                  <p:iterate type="lt">
                                    <p:tmAbs val="200"/>
                                  </p:iterate>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0"/>
                                  </p:stCondLst>
                                  <p:iterate type="lt">
                                    <p:tmAbs val="200"/>
                                  </p:iterate>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Home Screen</a:t>
            </a:r>
          </a:p>
        </p:txBody>
      </p:sp>
      <p:sp>
        <p:nvSpPr>
          <p:cNvPr id="3" name="TextBox 2"/>
          <p:cNvSpPr txBox="1"/>
          <p:nvPr/>
        </p:nvSpPr>
        <p:spPr>
          <a:xfrm>
            <a:off x="228598" y="990600"/>
            <a:ext cx="8686801" cy="369332"/>
          </a:xfrm>
          <a:prstGeom prst="rect">
            <a:avLst/>
          </a:prstGeom>
          <a:noFill/>
        </p:spPr>
        <p:txBody>
          <a:bodyPr wrap="square" rtlCol="0">
            <a:spAutoFit/>
          </a:bodyPr>
          <a:lstStyle/>
          <a:p>
            <a:r>
              <a:rPr lang="en-US" dirty="0" smtClean="0"/>
              <a:t>The SPC Home Screen provides fast access to:</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005" y="2438400"/>
            <a:ext cx="5043119" cy="376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609600"/>
            <a:ext cx="1019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28598" y="1524000"/>
            <a:ext cx="3729407" cy="3108543"/>
            <a:chOff x="228598" y="1524000"/>
            <a:chExt cx="3729407" cy="3108543"/>
          </a:xfrm>
        </p:grpSpPr>
        <p:sp>
          <p:nvSpPr>
            <p:cNvPr id="7" name="TextBox 6"/>
            <p:cNvSpPr txBox="1"/>
            <p:nvPr/>
          </p:nvSpPr>
          <p:spPr>
            <a:xfrm>
              <a:off x="228598" y="1524000"/>
              <a:ext cx="3729407" cy="3108543"/>
            </a:xfrm>
            <a:prstGeom prst="rect">
              <a:avLst/>
            </a:prstGeom>
            <a:noFill/>
          </p:spPr>
          <p:txBody>
            <a:bodyPr wrap="square" rtlCol="0">
              <a:spAutoFit/>
            </a:bodyPr>
            <a:lstStyle/>
            <a:p>
              <a:pPr marL="227013" indent="-227013">
                <a:buFont typeface="+mj-lt"/>
                <a:buAutoNum type="arabicPeriod"/>
              </a:pPr>
              <a:r>
                <a:rPr lang="en-US" sz="1400" dirty="0" smtClean="0"/>
                <a:t>Received Call Log</a:t>
              </a:r>
            </a:p>
            <a:p>
              <a:pPr marL="395288" lvl="1" indent="-220663">
                <a:buFont typeface="+mj-lt"/>
                <a:buAutoNum type="alphaLcParenR"/>
              </a:pPr>
              <a:r>
                <a:rPr lang="en-US" sz="1400" dirty="0" smtClean="0"/>
                <a:t>Click on the number to place a callback to this caller… your phone will ring… when you answer the outgoing call will be in initiated</a:t>
              </a:r>
            </a:p>
            <a:p>
              <a:pPr marL="227013" indent="-227013">
                <a:buFont typeface="+mj-lt"/>
                <a:buAutoNum type="arabicPeriod"/>
              </a:pPr>
              <a:r>
                <a:rPr lang="en-US" sz="1400" dirty="0" smtClean="0"/>
                <a:t>Voicemail – New Folder</a:t>
              </a:r>
              <a:endParaRPr lang="en-US" sz="1400" dirty="0"/>
            </a:p>
            <a:p>
              <a:pPr marL="395288" lvl="1" indent="-220663">
                <a:buFont typeface="+mj-lt"/>
                <a:buAutoNum type="alphaLcParenR"/>
              </a:pPr>
              <a:r>
                <a:rPr lang="en-US" sz="1400" dirty="0"/>
                <a:t>Click on the number to place a callback to this caller… your phone will ring… when you answer the outgoing call will be in </a:t>
              </a:r>
              <a:r>
                <a:rPr lang="en-US" sz="1400" dirty="0" smtClean="0"/>
                <a:t>initiated</a:t>
              </a:r>
            </a:p>
            <a:p>
              <a:pPr marL="395288" lvl="1" indent="-220663">
                <a:buFont typeface="+mj-lt"/>
                <a:buAutoNum type="alphaLcParenR"/>
              </a:pPr>
              <a:r>
                <a:rPr lang="en-US" sz="1400" dirty="0" smtClean="0"/>
                <a:t>Click on the       icon to listen to the voice message on your computer</a:t>
              </a:r>
            </a:p>
            <a:p>
              <a:pPr marL="395288" lvl="1" indent="-220663">
                <a:buFont typeface="+mj-lt"/>
                <a:buAutoNum type="alphaLcParenR"/>
              </a:pPr>
              <a:r>
                <a:rPr lang="en-US" sz="1400" dirty="0" smtClean="0"/>
                <a:t>Click on the       icon to download the voice message to your computer</a:t>
              </a:r>
              <a:endParaRPr lang="en-US" sz="1400" dirty="0"/>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724275"/>
              <a:ext cx="2952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162719"/>
              <a:ext cx="2857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4009535" y="3466004"/>
            <a:ext cx="685800" cy="153888"/>
          </a:xfrm>
          <a:prstGeom prst="rect">
            <a:avLst/>
          </a:prstGeom>
          <a:solidFill>
            <a:schemeClr val="bg1"/>
          </a:solidFill>
        </p:spPr>
        <p:txBody>
          <a:bodyPr wrap="square" lIns="0" tIns="0" rIns="0" bIns="0" rtlCol="0">
            <a:spAutoFit/>
          </a:bodyPr>
          <a:lstStyle/>
          <a:p>
            <a:pPr algn="ctr"/>
            <a:r>
              <a:rPr lang="en-US" sz="1000" i="1" dirty="0" smtClean="0"/>
              <a:t>your name</a:t>
            </a:r>
            <a:endParaRPr lang="en-US" sz="1000" i="1" dirty="0"/>
          </a:p>
        </p:txBody>
      </p:sp>
    </p:spTree>
    <p:extLst>
      <p:ext uri="{BB962C8B-B14F-4D97-AF65-F5344CB8AC3E}">
        <p14:creationId xmlns:p14="http://schemas.microsoft.com/office/powerpoint/2010/main" val="279236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My Account</a:t>
            </a:r>
          </a:p>
        </p:txBody>
      </p:sp>
      <p:sp>
        <p:nvSpPr>
          <p:cNvPr id="3" name="TextBox 2"/>
          <p:cNvSpPr txBox="1"/>
          <p:nvPr/>
        </p:nvSpPr>
        <p:spPr>
          <a:xfrm>
            <a:off x="228598" y="990600"/>
            <a:ext cx="8686801" cy="369332"/>
          </a:xfrm>
          <a:prstGeom prst="rect">
            <a:avLst/>
          </a:prstGeom>
          <a:noFill/>
        </p:spPr>
        <p:txBody>
          <a:bodyPr wrap="square" rtlCol="0">
            <a:spAutoFit/>
          </a:bodyPr>
          <a:lstStyle/>
          <a:p>
            <a:r>
              <a:rPr lang="en-US" dirty="0" smtClean="0"/>
              <a:t>SPC My Account Screen provides fast access to:</a:t>
            </a:r>
            <a:endParaRPr lang="en-US" dirty="0"/>
          </a:p>
        </p:txBody>
      </p:sp>
      <p:sp>
        <p:nvSpPr>
          <p:cNvPr id="7" name="TextBox 6"/>
          <p:cNvSpPr txBox="1"/>
          <p:nvPr/>
        </p:nvSpPr>
        <p:spPr>
          <a:xfrm>
            <a:off x="228598" y="1524000"/>
            <a:ext cx="3886202" cy="5262979"/>
          </a:xfrm>
          <a:prstGeom prst="rect">
            <a:avLst/>
          </a:prstGeom>
          <a:noFill/>
        </p:spPr>
        <p:txBody>
          <a:bodyPr wrap="square" rtlCol="0">
            <a:spAutoFit/>
          </a:bodyPr>
          <a:lstStyle/>
          <a:p>
            <a:pPr marL="282575" indent="-282575">
              <a:buFont typeface="+mj-lt"/>
              <a:buAutoNum type="arabicPeriod"/>
            </a:pPr>
            <a:r>
              <a:rPr lang="en-US" sz="1400" dirty="0" smtClean="0"/>
              <a:t>View Mailbox Name and Number</a:t>
            </a:r>
          </a:p>
          <a:p>
            <a:pPr marL="282575" indent="-282575">
              <a:buFont typeface="+mj-lt"/>
              <a:buAutoNum type="arabicPeriod"/>
            </a:pPr>
            <a:r>
              <a:rPr lang="en-US" sz="1400" dirty="0" smtClean="0"/>
              <a:t>Set Password </a:t>
            </a:r>
          </a:p>
          <a:p>
            <a:pPr marL="461963" lvl="1" indent="-179388">
              <a:buFont typeface="+mj-lt"/>
              <a:buAutoNum type="alphaLcParenR"/>
            </a:pPr>
            <a:r>
              <a:rPr lang="en-US" sz="1400" dirty="0" smtClean="0"/>
              <a:t>This sets both voicemail and SPC password</a:t>
            </a:r>
          </a:p>
          <a:p>
            <a:pPr marL="282575" indent="-282575">
              <a:buFont typeface="+mj-lt"/>
              <a:buAutoNum type="arabicPeriod"/>
            </a:pPr>
            <a:r>
              <a:rPr lang="en-US" sz="1400" dirty="0" smtClean="0"/>
              <a:t>Email Address – where voice message will be delivered in WAV file format</a:t>
            </a:r>
          </a:p>
          <a:p>
            <a:pPr marL="282575" indent="-282575">
              <a:buFont typeface="+mj-lt"/>
              <a:buAutoNum type="arabicPeriod"/>
            </a:pPr>
            <a:r>
              <a:rPr lang="en-US" sz="1400" dirty="0" smtClean="0"/>
              <a:t>Attach to Email – Y/N</a:t>
            </a:r>
          </a:p>
          <a:p>
            <a:pPr marL="282575" indent="-282575">
              <a:buFont typeface="+mj-lt"/>
              <a:buAutoNum type="arabicPeriod"/>
            </a:pPr>
            <a:r>
              <a:rPr lang="en-US" sz="1400" dirty="0" smtClean="0"/>
              <a:t>Delete After Emailing – Y/N</a:t>
            </a:r>
          </a:p>
          <a:p>
            <a:pPr marL="282575" indent="-282575">
              <a:buFont typeface="+mj-lt"/>
              <a:buAutoNum type="arabicPeriod"/>
            </a:pPr>
            <a:r>
              <a:rPr lang="en-US" sz="1400" dirty="0" smtClean="0"/>
              <a:t>Turn Old After Emailing – Y/N</a:t>
            </a:r>
          </a:p>
          <a:p>
            <a:pPr marL="282575" indent="-282575">
              <a:buFont typeface="+mj-lt"/>
              <a:buAutoNum type="arabicPeriod"/>
            </a:pPr>
            <a:r>
              <a:rPr lang="en-US" sz="1400" dirty="0" smtClean="0"/>
              <a:t>Say Caller ID – before playing message</a:t>
            </a:r>
          </a:p>
          <a:p>
            <a:pPr marL="282575" indent="-282575">
              <a:buFont typeface="+mj-lt"/>
              <a:buAutoNum type="arabicPeriod"/>
            </a:pPr>
            <a:r>
              <a:rPr lang="en-US" sz="1400" dirty="0" smtClean="0"/>
              <a:t>Allow Review – gives caller the ability to review their message before finalizing</a:t>
            </a:r>
          </a:p>
          <a:p>
            <a:pPr marL="282575" indent="-282575">
              <a:buFont typeface="+mj-lt"/>
              <a:buAutoNum type="arabicPeriod"/>
            </a:pPr>
            <a:r>
              <a:rPr lang="en-US" sz="1400" dirty="0" smtClean="0"/>
              <a:t>Allow Operator – caller can dial “0”</a:t>
            </a:r>
          </a:p>
          <a:p>
            <a:pPr marL="282575" indent="-282575">
              <a:buFont typeface="+mj-lt"/>
              <a:buAutoNum type="arabicPeriod"/>
            </a:pPr>
            <a:r>
              <a:rPr lang="en-US" sz="1400" dirty="0" smtClean="0"/>
              <a:t>Play Envelope – automatically before MSG</a:t>
            </a:r>
          </a:p>
          <a:p>
            <a:pPr marL="282575" indent="-282575">
              <a:buFont typeface="+mj-lt"/>
              <a:buAutoNum type="arabicPeriod"/>
            </a:pPr>
            <a:r>
              <a:rPr lang="en-US" sz="1400" dirty="0" smtClean="0"/>
              <a:t>Delete MSG’s in X days</a:t>
            </a:r>
          </a:p>
          <a:p>
            <a:pPr marL="282575" indent="-282575">
              <a:buFont typeface="+mj-lt"/>
              <a:buAutoNum type="arabicPeriod"/>
            </a:pPr>
            <a:r>
              <a:rPr lang="en-US" sz="1400" dirty="0" smtClean="0"/>
              <a:t>Detect Fax</a:t>
            </a:r>
          </a:p>
          <a:p>
            <a:pPr marL="282575" indent="-282575">
              <a:buFont typeface="+mj-lt"/>
              <a:buAutoNum type="arabicPeriod"/>
            </a:pPr>
            <a:r>
              <a:rPr lang="en-US" sz="1400" dirty="0" smtClean="0"/>
              <a:t>Destination for </a:t>
            </a:r>
            <a:r>
              <a:rPr lang="en-US" sz="1400" dirty="0" err="1" smtClean="0"/>
              <a:t>FAXes</a:t>
            </a:r>
            <a:endParaRPr lang="en-US" sz="1400" dirty="0" smtClean="0"/>
          </a:p>
          <a:p>
            <a:pPr marL="282575" indent="-282575">
              <a:buFont typeface="+mj-lt"/>
              <a:buAutoNum type="arabicPeriod"/>
            </a:pPr>
            <a:r>
              <a:rPr lang="en-US" sz="1400" dirty="0" smtClean="0"/>
              <a:t>Follow Me feature settings</a:t>
            </a:r>
          </a:p>
          <a:p>
            <a:pPr marL="282575" indent="-282575">
              <a:buFont typeface="+mj-lt"/>
              <a:buAutoNum type="arabicPeriod"/>
            </a:pPr>
            <a:r>
              <a:rPr lang="en-US" sz="1400" dirty="0" smtClean="0"/>
              <a:t>Forwarding Settings</a:t>
            </a:r>
            <a:r>
              <a:rPr lang="en-US" sz="1400" dirty="0"/>
              <a:t> (permission </a:t>
            </a:r>
            <a:r>
              <a:rPr lang="en-US" sz="1400" dirty="0" err="1"/>
              <a:t>req</a:t>
            </a:r>
            <a:r>
              <a:rPr lang="en-US" sz="1400" dirty="0"/>
              <a:t>)</a:t>
            </a:r>
            <a:endParaRPr lang="en-US" sz="1400" dirty="0" smtClean="0"/>
          </a:p>
          <a:p>
            <a:pPr marL="282575" indent="-282575">
              <a:buFont typeface="+mj-lt"/>
              <a:buAutoNum type="arabicPeriod"/>
            </a:pPr>
            <a:r>
              <a:rPr lang="en-US" sz="1400" dirty="0" smtClean="0"/>
              <a:t>My Phone Settings</a:t>
            </a:r>
            <a:r>
              <a:rPr lang="en-US" sz="1400" dirty="0"/>
              <a:t> </a:t>
            </a:r>
            <a:r>
              <a:rPr lang="en-US" sz="1400" dirty="0" smtClean="0"/>
              <a:t>(permission </a:t>
            </a:r>
            <a:r>
              <a:rPr lang="en-US" sz="1400" dirty="0" err="1" smtClean="0"/>
              <a:t>req</a:t>
            </a:r>
            <a:r>
              <a:rPr lang="en-US" sz="1400" dirty="0" smtClean="0"/>
              <a:t>)</a:t>
            </a:r>
            <a:endParaRPr lang="en-US" sz="1400" dirty="0"/>
          </a:p>
          <a:p>
            <a:pPr marL="461963" lvl="1" indent="-179388">
              <a:buFont typeface="+mj-lt"/>
              <a:buAutoNum type="alphaLcParenR"/>
            </a:pPr>
            <a:r>
              <a:rPr lang="en-US" sz="1400" dirty="0" smtClean="0"/>
              <a:t>Volume, Features, buttons, &amp; more</a:t>
            </a:r>
            <a:endParaRPr lang="en-US" sz="1400" dirty="0"/>
          </a:p>
          <a:p>
            <a:pPr marL="282575" indent="-282575">
              <a:buFont typeface="+mj-lt"/>
              <a:buAutoNum type="arabicPeriod"/>
            </a:pPr>
            <a:r>
              <a:rPr lang="en-US" sz="1400" dirty="0" smtClean="0"/>
              <a:t>My Schedule</a:t>
            </a:r>
            <a:r>
              <a:rPr lang="en-US" sz="1400" dirty="0"/>
              <a:t> (permission </a:t>
            </a:r>
            <a:r>
              <a:rPr lang="en-US" sz="1400" dirty="0" err="1"/>
              <a:t>req</a:t>
            </a:r>
            <a:r>
              <a:rPr lang="en-US" sz="1400" dirty="0"/>
              <a:t>)</a:t>
            </a:r>
          </a:p>
          <a:p>
            <a:pPr marL="461963" lvl="1" indent="-179388">
              <a:buFont typeface="+mj-lt"/>
              <a:buAutoNum type="alphaLcParenR"/>
            </a:pPr>
            <a:r>
              <a:rPr lang="en-US" sz="1400" dirty="0" smtClean="0"/>
              <a:t>Business Hours / After Hours / Lunch settings for time and ringing destinations</a:t>
            </a:r>
            <a:endParaRPr lang="en-US" sz="14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609600"/>
            <a:ext cx="1019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680" y="1607982"/>
            <a:ext cx="5043120" cy="52500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032637" y="2570458"/>
            <a:ext cx="635201" cy="153888"/>
          </a:xfrm>
          <a:prstGeom prst="rect">
            <a:avLst/>
          </a:prstGeom>
          <a:solidFill>
            <a:schemeClr val="bg1">
              <a:alpha val="78000"/>
            </a:schemeClr>
          </a:solidFill>
        </p:spPr>
        <p:txBody>
          <a:bodyPr wrap="square" lIns="0" tIns="0" rIns="0" bIns="0" rtlCol="0">
            <a:spAutoFit/>
          </a:bodyPr>
          <a:lstStyle/>
          <a:p>
            <a:pPr algn="ctr"/>
            <a:r>
              <a:rPr lang="en-US" sz="1000" i="1" dirty="0" smtClean="0"/>
              <a:t>your name</a:t>
            </a:r>
            <a:endParaRPr lang="en-US" sz="1000" i="1" dirty="0"/>
          </a:p>
        </p:txBody>
      </p:sp>
    </p:spTree>
    <p:extLst>
      <p:ext uri="{BB962C8B-B14F-4D97-AF65-F5344CB8AC3E}">
        <p14:creationId xmlns:p14="http://schemas.microsoft.com/office/powerpoint/2010/main" val="1569502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My Account – My Phone Settings</a:t>
            </a:r>
          </a:p>
        </p:txBody>
      </p:sp>
      <p:sp>
        <p:nvSpPr>
          <p:cNvPr id="3" name="TextBox 2"/>
          <p:cNvSpPr txBox="1"/>
          <p:nvPr/>
        </p:nvSpPr>
        <p:spPr>
          <a:xfrm>
            <a:off x="228598" y="990600"/>
            <a:ext cx="8458202" cy="1200329"/>
          </a:xfrm>
          <a:prstGeom prst="rect">
            <a:avLst/>
          </a:prstGeom>
          <a:noFill/>
        </p:spPr>
        <p:txBody>
          <a:bodyPr wrap="square" rtlCol="0">
            <a:spAutoFit/>
          </a:bodyPr>
          <a:lstStyle/>
          <a:p>
            <a:r>
              <a:rPr lang="en-US" dirty="0" smtClean="0"/>
              <a:t>SPC My Account – My Phone Settings:</a:t>
            </a:r>
          </a:p>
          <a:p>
            <a:endParaRPr lang="en-US" dirty="0"/>
          </a:p>
          <a:p>
            <a:r>
              <a:rPr lang="en-US" dirty="0" smtClean="0"/>
              <a:t>Phone Settings is your telephone’s programming stored in the PBX. You can program your Programmable Keys and many of your telephone’s feature settings.</a:t>
            </a:r>
            <a:endParaRPr lang="en-US" dirty="0"/>
          </a:p>
        </p:txBody>
      </p:sp>
      <p:sp>
        <p:nvSpPr>
          <p:cNvPr id="7" name="TextBox 6"/>
          <p:cNvSpPr txBox="1"/>
          <p:nvPr/>
        </p:nvSpPr>
        <p:spPr>
          <a:xfrm>
            <a:off x="228598" y="2268987"/>
            <a:ext cx="3669905" cy="4185761"/>
          </a:xfrm>
          <a:prstGeom prst="rect">
            <a:avLst/>
          </a:prstGeom>
          <a:noFill/>
        </p:spPr>
        <p:txBody>
          <a:bodyPr wrap="square" rtlCol="0">
            <a:spAutoFit/>
          </a:bodyPr>
          <a:lstStyle/>
          <a:p>
            <a:pPr marL="282575" indent="-282575">
              <a:buFont typeface="+mj-lt"/>
              <a:buAutoNum type="arabicPeriod"/>
            </a:pPr>
            <a:r>
              <a:rPr lang="en-US" sz="1400" dirty="0" smtClean="0"/>
              <a:t>Key Settings</a:t>
            </a:r>
          </a:p>
          <a:p>
            <a:pPr marL="519113" lvl="1" indent="-236538">
              <a:buFont typeface="+mj-lt"/>
              <a:buAutoNum type="alphaLcParenR"/>
            </a:pPr>
            <a:r>
              <a:rPr lang="en-US" sz="1400" dirty="0" smtClean="0"/>
              <a:t>Program Keys</a:t>
            </a:r>
          </a:p>
          <a:p>
            <a:pPr marL="519113" lvl="1" indent="-236538">
              <a:buFont typeface="+mj-lt"/>
              <a:buAutoNum type="alphaLcParenR"/>
            </a:pPr>
            <a:r>
              <a:rPr lang="en-US" sz="1400" dirty="0" smtClean="0"/>
              <a:t>Print a label for your telephone</a:t>
            </a:r>
          </a:p>
          <a:p>
            <a:pPr marL="687388" lvl="2" indent="-168275">
              <a:buFont typeface="+mj-lt"/>
              <a:buAutoNum type="romanLcPeriod"/>
            </a:pPr>
            <a:r>
              <a:rPr lang="en-US" sz="1400" dirty="0" smtClean="0"/>
              <a:t>The content of the “Label” field is used for this purpose –</a:t>
            </a:r>
            <a:r>
              <a:rPr lang="en-US" sz="700" dirty="0" smtClean="0"/>
              <a:t>.</a:t>
            </a:r>
          </a:p>
          <a:p>
            <a:pPr marL="282575" indent="-282575">
              <a:buFont typeface="+mj-lt"/>
              <a:buAutoNum type="arabicPeriod"/>
            </a:pPr>
            <a:r>
              <a:rPr lang="en-US" sz="1400" dirty="0"/>
              <a:t>Audio Settings</a:t>
            </a:r>
          </a:p>
          <a:p>
            <a:pPr marL="519113" lvl="1" indent="-236538">
              <a:buFont typeface="+mj-lt"/>
              <a:buAutoNum type="alphaLcParenR"/>
            </a:pPr>
            <a:r>
              <a:rPr lang="en-US" sz="1400" dirty="0" smtClean="0"/>
              <a:t>Volume settings</a:t>
            </a:r>
          </a:p>
          <a:p>
            <a:pPr marL="519113" lvl="1" indent="-236538">
              <a:buFont typeface="+mj-lt"/>
              <a:buAutoNum type="alphaLcParenR"/>
            </a:pPr>
            <a:r>
              <a:rPr lang="en-US" sz="1400" dirty="0" smtClean="0"/>
              <a:t>Headset/Ringer Modes</a:t>
            </a:r>
            <a:endParaRPr lang="en-US" sz="1400" dirty="0"/>
          </a:p>
          <a:p>
            <a:pPr marL="282575" indent="-282575">
              <a:buFont typeface="+mj-lt"/>
              <a:buAutoNum type="arabicPeriod"/>
            </a:pPr>
            <a:r>
              <a:rPr lang="en-US" sz="1400" dirty="0" smtClean="0"/>
              <a:t>SIP / Network Settings</a:t>
            </a:r>
          </a:p>
          <a:p>
            <a:pPr marL="519113" lvl="1" indent="-236538">
              <a:buFont typeface="+mj-lt"/>
              <a:buAutoNum type="alphaLcParenR"/>
            </a:pPr>
            <a:r>
              <a:rPr lang="en-US" sz="1400" dirty="0" smtClean="0"/>
              <a:t>Make no changes unless directed to do so by your network administrator</a:t>
            </a:r>
            <a:endParaRPr lang="en-US" sz="1400" dirty="0"/>
          </a:p>
          <a:p>
            <a:pPr marL="282575" indent="-282575">
              <a:buFont typeface="+mj-lt"/>
              <a:buAutoNum type="arabicPeriod"/>
            </a:pPr>
            <a:r>
              <a:rPr lang="en-US" sz="1400" dirty="0" smtClean="0"/>
              <a:t>Display Settings</a:t>
            </a:r>
          </a:p>
          <a:p>
            <a:pPr marL="519113" lvl="1" indent="-236538">
              <a:buFont typeface="+mj-lt"/>
              <a:buAutoNum type="alphaLcParenR"/>
            </a:pPr>
            <a:r>
              <a:rPr lang="en-US" sz="1400" dirty="0" smtClean="0"/>
              <a:t>Set Backlight conditions / mode</a:t>
            </a:r>
          </a:p>
          <a:p>
            <a:pPr marL="519113" lvl="1" indent="-236538">
              <a:buFont typeface="+mj-lt"/>
              <a:buAutoNum type="alphaLcParenR"/>
            </a:pPr>
            <a:r>
              <a:rPr lang="en-US" sz="1400" dirty="0" smtClean="0"/>
              <a:t>Set idle BLF lamp to Off/Green</a:t>
            </a:r>
            <a:endParaRPr lang="en-US" sz="1400" dirty="0"/>
          </a:p>
          <a:p>
            <a:pPr marL="282575" indent="-282575">
              <a:buFont typeface="+mj-lt"/>
              <a:buAutoNum type="arabicPeriod"/>
            </a:pPr>
            <a:r>
              <a:rPr lang="en-US" sz="1400" dirty="0" smtClean="0"/>
              <a:t>Expansion Settings</a:t>
            </a:r>
            <a:endParaRPr lang="en-US" sz="1400" dirty="0"/>
          </a:p>
          <a:p>
            <a:pPr marL="519113" lvl="1" indent="-236538">
              <a:buFont typeface="+mj-lt"/>
              <a:buAutoNum type="alphaLcParenR"/>
            </a:pPr>
            <a:r>
              <a:rPr lang="en-US" sz="1400" dirty="0"/>
              <a:t>Program Keys </a:t>
            </a:r>
            <a:r>
              <a:rPr lang="en-US" sz="1400" dirty="0" smtClean="0"/>
              <a:t>for your Expansion Module (if equipped)</a:t>
            </a:r>
          </a:p>
          <a:p>
            <a:pPr marL="519113" lvl="1" indent="-236538">
              <a:buFont typeface="+mj-lt"/>
              <a:buAutoNum type="alphaLcParenR"/>
            </a:pPr>
            <a:r>
              <a:rPr lang="en-US" sz="1400" dirty="0" smtClean="0"/>
              <a:t>Print Labels for your Expansion Module</a:t>
            </a:r>
            <a:endParaRPr lang="en-US" sz="14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09600"/>
            <a:ext cx="10191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272129"/>
            <a:ext cx="5234499" cy="45148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1000125"/>
            <a:ext cx="8953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683333" y="2344639"/>
            <a:ext cx="2964867" cy="1196976"/>
            <a:chOff x="1683333" y="2344639"/>
            <a:chExt cx="2964867" cy="1196976"/>
          </a:xfrm>
        </p:grpSpPr>
        <p:sp>
          <p:nvSpPr>
            <p:cNvPr id="10" name="Right Arrow 9"/>
            <p:cNvSpPr>
              <a:spLocks noChangeArrowheads="1"/>
            </p:cNvSpPr>
            <p:nvPr/>
          </p:nvSpPr>
          <p:spPr bwMode="auto">
            <a:xfrm>
              <a:off x="4343400" y="3362227"/>
              <a:ext cx="304800" cy="179388"/>
            </a:xfrm>
            <a:prstGeom prst="rightArrow">
              <a:avLst>
                <a:gd name="adj1" fmla="val 50000"/>
                <a:gd name="adj2" fmla="val 50124"/>
              </a:avLst>
            </a:prstGeom>
            <a:solidFill>
              <a:srgbClr val="0070C0"/>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6" name="Right Arrow 15"/>
            <p:cNvSpPr>
              <a:spLocks noChangeArrowheads="1"/>
            </p:cNvSpPr>
            <p:nvPr/>
          </p:nvSpPr>
          <p:spPr bwMode="auto">
            <a:xfrm>
              <a:off x="1683333" y="2344639"/>
              <a:ext cx="304800" cy="179388"/>
            </a:xfrm>
            <a:prstGeom prst="rightArrow">
              <a:avLst>
                <a:gd name="adj1" fmla="val 50000"/>
                <a:gd name="adj2" fmla="val 50124"/>
              </a:avLst>
            </a:prstGeom>
            <a:solidFill>
              <a:srgbClr val="0070C0"/>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5" name="Group 4"/>
          <p:cNvGrpSpPr/>
          <p:nvPr/>
        </p:nvGrpSpPr>
        <p:grpSpPr>
          <a:xfrm>
            <a:off x="1828800" y="3382108"/>
            <a:ext cx="2819400" cy="2484242"/>
            <a:chOff x="1828800" y="3410146"/>
            <a:chExt cx="2819400" cy="2484242"/>
          </a:xfrm>
        </p:grpSpPr>
        <p:sp>
          <p:nvSpPr>
            <p:cNvPr id="11" name="Right Arrow 10"/>
            <p:cNvSpPr>
              <a:spLocks noChangeArrowheads="1"/>
            </p:cNvSpPr>
            <p:nvPr/>
          </p:nvSpPr>
          <p:spPr bwMode="auto">
            <a:xfrm>
              <a:off x="4343400" y="5715000"/>
              <a:ext cx="304800" cy="179388"/>
            </a:xfrm>
            <a:prstGeom prst="rightArrow">
              <a:avLst>
                <a:gd name="adj1" fmla="val 50000"/>
                <a:gd name="adj2" fmla="val 50124"/>
              </a:avLst>
            </a:prstGeom>
            <a:solidFill>
              <a:schemeClr val="accent6">
                <a:lumMod val="75000"/>
              </a:schemeClr>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7" name="Right Arrow 16"/>
            <p:cNvSpPr>
              <a:spLocks noChangeArrowheads="1"/>
            </p:cNvSpPr>
            <p:nvPr/>
          </p:nvSpPr>
          <p:spPr bwMode="auto">
            <a:xfrm>
              <a:off x="1828800" y="3410146"/>
              <a:ext cx="304800" cy="179388"/>
            </a:xfrm>
            <a:prstGeom prst="rightArrow">
              <a:avLst>
                <a:gd name="adj1" fmla="val 50000"/>
                <a:gd name="adj2" fmla="val 50124"/>
              </a:avLst>
            </a:prstGeom>
            <a:solidFill>
              <a:schemeClr val="accent6">
                <a:lumMod val="75000"/>
              </a:schemeClr>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6" name="Group 5"/>
          <p:cNvGrpSpPr/>
          <p:nvPr/>
        </p:nvGrpSpPr>
        <p:grpSpPr>
          <a:xfrm>
            <a:off x="2438400" y="4058247"/>
            <a:ext cx="2209800" cy="1998261"/>
            <a:chOff x="2438400" y="4066881"/>
            <a:chExt cx="2209800" cy="1998261"/>
          </a:xfrm>
        </p:grpSpPr>
        <p:sp>
          <p:nvSpPr>
            <p:cNvPr id="15" name="Right Arrow 14"/>
            <p:cNvSpPr>
              <a:spLocks noChangeArrowheads="1"/>
            </p:cNvSpPr>
            <p:nvPr/>
          </p:nvSpPr>
          <p:spPr bwMode="auto">
            <a:xfrm>
              <a:off x="4343400" y="5885754"/>
              <a:ext cx="304800" cy="179388"/>
            </a:xfrm>
            <a:prstGeom prst="rightArrow">
              <a:avLst>
                <a:gd name="adj1" fmla="val 50000"/>
                <a:gd name="adj2" fmla="val 50124"/>
              </a:avLst>
            </a:prstGeom>
            <a:solidFill>
              <a:srgbClr val="01AF3B"/>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8" name="Right Arrow 17"/>
            <p:cNvSpPr>
              <a:spLocks noChangeArrowheads="1"/>
            </p:cNvSpPr>
            <p:nvPr/>
          </p:nvSpPr>
          <p:spPr bwMode="auto">
            <a:xfrm>
              <a:off x="2438400" y="4066881"/>
              <a:ext cx="304800" cy="179388"/>
            </a:xfrm>
            <a:prstGeom prst="rightArrow">
              <a:avLst>
                <a:gd name="adj1" fmla="val 50000"/>
                <a:gd name="adj2" fmla="val 50124"/>
              </a:avLst>
            </a:prstGeom>
            <a:solidFill>
              <a:srgbClr val="01AF3B"/>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8" name="Group 7"/>
          <p:cNvGrpSpPr/>
          <p:nvPr/>
        </p:nvGrpSpPr>
        <p:grpSpPr>
          <a:xfrm>
            <a:off x="1981200" y="4697412"/>
            <a:ext cx="2667000" cy="1538484"/>
            <a:chOff x="1981200" y="4697412"/>
            <a:chExt cx="2667000" cy="1538484"/>
          </a:xfrm>
        </p:grpSpPr>
        <p:sp>
          <p:nvSpPr>
            <p:cNvPr id="13" name="Right Arrow 12"/>
            <p:cNvSpPr>
              <a:spLocks noChangeArrowheads="1"/>
            </p:cNvSpPr>
            <p:nvPr/>
          </p:nvSpPr>
          <p:spPr bwMode="auto">
            <a:xfrm>
              <a:off x="4343400" y="6056508"/>
              <a:ext cx="304800" cy="179388"/>
            </a:xfrm>
            <a:prstGeom prst="rightArrow">
              <a:avLst>
                <a:gd name="adj1" fmla="val 50000"/>
                <a:gd name="adj2" fmla="val 50124"/>
              </a:avLst>
            </a:prstGeom>
            <a:solidFill>
              <a:schemeClr val="bg2">
                <a:lumMod val="25000"/>
              </a:schemeClr>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19" name="Right Arrow 18"/>
            <p:cNvSpPr>
              <a:spLocks noChangeArrowheads="1"/>
            </p:cNvSpPr>
            <p:nvPr/>
          </p:nvSpPr>
          <p:spPr bwMode="auto">
            <a:xfrm>
              <a:off x="1981200" y="4697412"/>
              <a:ext cx="304800" cy="179388"/>
            </a:xfrm>
            <a:prstGeom prst="rightArrow">
              <a:avLst>
                <a:gd name="adj1" fmla="val 50000"/>
                <a:gd name="adj2" fmla="val 50124"/>
              </a:avLst>
            </a:prstGeom>
            <a:solidFill>
              <a:schemeClr val="bg2">
                <a:lumMod val="25000"/>
              </a:schemeClr>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grpSp>
        <p:nvGrpSpPr>
          <p:cNvPr id="9" name="Group 8"/>
          <p:cNvGrpSpPr/>
          <p:nvPr/>
        </p:nvGrpSpPr>
        <p:grpSpPr>
          <a:xfrm>
            <a:off x="2210586" y="5334000"/>
            <a:ext cx="2437614" cy="1072649"/>
            <a:chOff x="2210586" y="5334000"/>
            <a:chExt cx="2437614" cy="1072649"/>
          </a:xfrm>
        </p:grpSpPr>
        <p:sp>
          <p:nvSpPr>
            <p:cNvPr id="14" name="Right Arrow 13"/>
            <p:cNvSpPr>
              <a:spLocks noChangeArrowheads="1"/>
            </p:cNvSpPr>
            <p:nvPr/>
          </p:nvSpPr>
          <p:spPr bwMode="auto">
            <a:xfrm>
              <a:off x="4343400" y="6227261"/>
              <a:ext cx="304800" cy="179388"/>
            </a:xfrm>
            <a:prstGeom prst="rightArrow">
              <a:avLst>
                <a:gd name="adj1" fmla="val 50000"/>
                <a:gd name="adj2" fmla="val 50124"/>
              </a:avLst>
            </a:prstGeom>
            <a:solidFill>
              <a:schemeClr val="bg1">
                <a:lumMod val="50000"/>
              </a:schemeClr>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sp>
          <p:nvSpPr>
            <p:cNvPr id="20" name="Right Arrow 19"/>
            <p:cNvSpPr>
              <a:spLocks noChangeArrowheads="1"/>
            </p:cNvSpPr>
            <p:nvPr/>
          </p:nvSpPr>
          <p:spPr bwMode="auto">
            <a:xfrm>
              <a:off x="2210586" y="5334000"/>
              <a:ext cx="304800" cy="179388"/>
            </a:xfrm>
            <a:prstGeom prst="rightArrow">
              <a:avLst>
                <a:gd name="adj1" fmla="val 50000"/>
                <a:gd name="adj2" fmla="val 50124"/>
              </a:avLst>
            </a:prstGeom>
            <a:solidFill>
              <a:schemeClr val="bg1">
                <a:lumMod val="50000"/>
              </a:schemeClr>
            </a:solidFill>
            <a:ln w="12700" algn="ctr">
              <a:noFill/>
              <a:miter lim="800000"/>
              <a:headEnd/>
              <a:tailEnd/>
            </a:ln>
          </p:spPr>
          <p:txBody>
            <a:bodyPr rot="10800000" anchor="ctr"/>
            <a:lstStyle/>
            <a:p>
              <a:pPr algn="ctr" fontAlgn="auto">
                <a:spcBef>
                  <a:spcPts val="0"/>
                </a:spcBef>
                <a:spcAft>
                  <a:spcPts val="0"/>
                </a:spcAft>
                <a:defRPr/>
              </a:pPr>
              <a:endParaRPr lang="en-US">
                <a:solidFill>
                  <a:schemeClr val="lt1"/>
                </a:solidFill>
                <a:latin typeface="+mn-lt"/>
                <a:cs typeface="+mn-cs"/>
              </a:endParaRPr>
            </a:p>
          </p:txBody>
        </p:sp>
      </p:grpSp>
      <p:sp>
        <p:nvSpPr>
          <p:cNvPr id="12" name="TextBox 11"/>
          <p:cNvSpPr txBox="1"/>
          <p:nvPr/>
        </p:nvSpPr>
        <p:spPr>
          <a:xfrm>
            <a:off x="5207143" y="3540541"/>
            <a:ext cx="3810002" cy="215444"/>
          </a:xfrm>
          <a:prstGeom prst="rect">
            <a:avLst/>
          </a:prstGeom>
          <a:noFill/>
        </p:spPr>
        <p:txBody>
          <a:bodyPr wrap="square" rtlCol="0">
            <a:spAutoFit/>
          </a:bodyPr>
          <a:lstStyle/>
          <a:p>
            <a:pPr>
              <a:spcBef>
                <a:spcPts val="0"/>
              </a:spcBef>
              <a:spcAft>
                <a:spcPts val="0"/>
              </a:spcAft>
            </a:pPr>
            <a:r>
              <a:rPr lang="en-US" sz="800" dirty="0" smtClean="0"/>
              <a:t>Note: When printing labels just use plain paper and cut them out with scissors. </a:t>
            </a:r>
            <a:endParaRPr lang="en-US" sz="800" dirty="0"/>
          </a:p>
        </p:txBody>
      </p:sp>
    </p:spTree>
    <p:extLst>
      <p:ext uri="{BB962C8B-B14F-4D97-AF65-F5344CB8AC3E}">
        <p14:creationId xmlns:p14="http://schemas.microsoft.com/office/powerpoint/2010/main" val="40724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500"/>
                                        <p:tgtEl>
                                          <p:spTgt spid="7">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par>
                          <p:cTn id="33" fill="hold">
                            <p:stCondLst>
                              <p:cond delay="500"/>
                            </p:stCondLst>
                            <p:childTnLst>
                              <p:par>
                                <p:cTn id="34" presetID="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
                                            <p:txEl>
                                              <p:pRg st="8" end="8"/>
                                            </p:txEl>
                                          </p:spTgt>
                                        </p:tgtEl>
                                        <p:attrNameLst>
                                          <p:attrName>style.visibility</p:attrName>
                                        </p:attrNameLst>
                                      </p:cBhvr>
                                      <p:to>
                                        <p:strVal val="visible"/>
                                      </p:to>
                                    </p:set>
                                    <p:animEffect transition="in" filter="fade">
                                      <p:cBhvr>
                                        <p:cTn id="45" dur="500"/>
                                        <p:tgtEl>
                                          <p:spTgt spid="7">
                                            <p:txEl>
                                              <p:pRg st="8" end="8"/>
                                            </p:txEl>
                                          </p:spTgt>
                                        </p:tgtEl>
                                      </p:cBhvr>
                                    </p:animEffect>
                                  </p:childTnLst>
                                </p:cTn>
                              </p:par>
                            </p:childTnLst>
                          </p:cTn>
                        </p:par>
                        <p:par>
                          <p:cTn id="46" fill="hold">
                            <p:stCondLst>
                              <p:cond delay="5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Effect transition="in" filter="fade">
                                      <p:cBhvr>
                                        <p:cTn id="55" dur="500"/>
                                        <p:tgtEl>
                                          <p:spTgt spid="7">
                                            <p:txEl>
                                              <p:pRg st="9" end="9"/>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7">
                                            <p:txEl>
                                              <p:pRg st="10" end="10"/>
                                            </p:txEl>
                                          </p:spTgt>
                                        </p:tgtEl>
                                        <p:attrNameLst>
                                          <p:attrName>style.visibility</p:attrName>
                                        </p:attrNameLst>
                                      </p:cBhvr>
                                      <p:to>
                                        <p:strVal val="visible"/>
                                      </p:to>
                                    </p:set>
                                    <p:animEffect transition="in" filter="fade">
                                      <p:cBhvr>
                                        <p:cTn id="58" dur="500"/>
                                        <p:tgtEl>
                                          <p:spTgt spid="7">
                                            <p:txEl>
                                              <p:pRg st="10" end="1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7">
                                            <p:txEl>
                                              <p:pRg st="11" end="11"/>
                                            </p:txEl>
                                          </p:spTgt>
                                        </p:tgtEl>
                                        <p:attrNameLst>
                                          <p:attrName>style.visibility</p:attrName>
                                        </p:attrNameLst>
                                      </p:cBhvr>
                                      <p:to>
                                        <p:strVal val="visible"/>
                                      </p:to>
                                    </p:set>
                                    <p:animEffect transition="in" filter="fade">
                                      <p:cBhvr>
                                        <p:cTn id="61" dur="500"/>
                                        <p:tgtEl>
                                          <p:spTgt spid="7">
                                            <p:txEl>
                                              <p:pRg st="11" end="11"/>
                                            </p:txEl>
                                          </p:spTgt>
                                        </p:tgtEl>
                                      </p:cBhvr>
                                    </p:animEffect>
                                  </p:childTnLst>
                                </p:cTn>
                              </p:par>
                            </p:childTnLst>
                          </p:cTn>
                        </p:par>
                        <p:par>
                          <p:cTn id="62" fill="hold">
                            <p:stCondLst>
                              <p:cond delay="500"/>
                            </p:stCondLst>
                            <p:childTnLst>
                              <p:par>
                                <p:cTn id="63" presetID="2" presetClass="entr" presetSubtype="8"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0-#ppt_w/2"/>
                                          </p:val>
                                        </p:tav>
                                        <p:tav tm="100000">
                                          <p:val>
                                            <p:strVal val="#ppt_x"/>
                                          </p:val>
                                        </p:tav>
                                      </p:tavLst>
                                    </p:anim>
                                    <p:anim calcmode="lin" valueType="num">
                                      <p:cBhvr additive="base">
                                        <p:cTn id="6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7">
                                            <p:txEl>
                                              <p:pRg st="12" end="12"/>
                                            </p:txEl>
                                          </p:spTgt>
                                        </p:tgtEl>
                                        <p:attrNameLst>
                                          <p:attrName>style.visibility</p:attrName>
                                        </p:attrNameLst>
                                      </p:cBhvr>
                                      <p:to>
                                        <p:strVal val="visible"/>
                                      </p:to>
                                    </p:set>
                                    <p:animEffect transition="in" filter="fade">
                                      <p:cBhvr>
                                        <p:cTn id="71" dur="500"/>
                                        <p:tgtEl>
                                          <p:spTgt spid="7">
                                            <p:txEl>
                                              <p:pRg st="12" end="1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7">
                                            <p:txEl>
                                              <p:pRg st="13" end="13"/>
                                            </p:txEl>
                                          </p:spTgt>
                                        </p:tgtEl>
                                        <p:attrNameLst>
                                          <p:attrName>style.visibility</p:attrName>
                                        </p:attrNameLst>
                                      </p:cBhvr>
                                      <p:to>
                                        <p:strVal val="visible"/>
                                      </p:to>
                                    </p:set>
                                    <p:animEffect transition="in" filter="fade">
                                      <p:cBhvr>
                                        <p:cTn id="74" dur="500"/>
                                        <p:tgtEl>
                                          <p:spTgt spid="7">
                                            <p:txEl>
                                              <p:pRg st="13" end="13"/>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7">
                                            <p:txEl>
                                              <p:pRg st="14" end="14"/>
                                            </p:txEl>
                                          </p:spTgt>
                                        </p:tgtEl>
                                        <p:attrNameLst>
                                          <p:attrName>style.visibility</p:attrName>
                                        </p:attrNameLst>
                                      </p:cBhvr>
                                      <p:to>
                                        <p:strVal val="visible"/>
                                      </p:to>
                                    </p:set>
                                    <p:animEffect transition="in" filter="fade">
                                      <p:cBhvr>
                                        <p:cTn id="77" dur="500"/>
                                        <p:tgtEl>
                                          <p:spTgt spid="7">
                                            <p:txEl>
                                              <p:pRg st="14" end="14"/>
                                            </p:txEl>
                                          </p:spTgt>
                                        </p:tgtEl>
                                      </p:cBhvr>
                                    </p:animEffect>
                                  </p:childTnLst>
                                </p:cTn>
                              </p:par>
                            </p:childTnLst>
                          </p:cTn>
                        </p:par>
                        <p:par>
                          <p:cTn id="78" fill="hold">
                            <p:stCondLst>
                              <p:cond delay="500"/>
                            </p:stCondLst>
                            <p:childTnLst>
                              <p:par>
                                <p:cTn id="79" presetID="2" presetClass="entr" presetSubtype="8"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0-#ppt_w/2"/>
                                          </p:val>
                                        </p:tav>
                                        <p:tav tm="100000">
                                          <p:val>
                                            <p:strVal val="#ppt_x"/>
                                          </p:val>
                                        </p:tav>
                                      </p:tavLst>
                                    </p:anim>
                                    <p:anim calcmode="lin" valueType="num">
                                      <p:cBhvr additive="base">
                                        <p:cTn id="8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Call Log</a:t>
            </a:r>
          </a:p>
        </p:txBody>
      </p:sp>
      <p:sp>
        <p:nvSpPr>
          <p:cNvPr id="3" name="TextBox 2"/>
          <p:cNvSpPr txBox="1"/>
          <p:nvPr/>
        </p:nvSpPr>
        <p:spPr>
          <a:xfrm>
            <a:off x="228598" y="990600"/>
            <a:ext cx="4038601" cy="5355312"/>
          </a:xfrm>
          <a:prstGeom prst="rect">
            <a:avLst/>
          </a:prstGeom>
          <a:noFill/>
        </p:spPr>
        <p:txBody>
          <a:bodyPr wrap="square" rtlCol="0">
            <a:spAutoFit/>
          </a:bodyPr>
          <a:lstStyle/>
          <a:p>
            <a:r>
              <a:rPr lang="en-US" dirty="0" smtClean="0"/>
              <a:t>SPC My Account – Call Log:</a:t>
            </a:r>
          </a:p>
          <a:p>
            <a:endParaRPr lang="en-US" dirty="0"/>
          </a:p>
          <a:p>
            <a:r>
              <a:rPr lang="en-US" dirty="0" smtClean="0"/>
              <a:t>This is a complete call log of all call traffic to/from your telephone. </a:t>
            </a:r>
          </a:p>
          <a:p>
            <a:endParaRPr lang="en-US" dirty="0" smtClean="0"/>
          </a:p>
          <a:p>
            <a:r>
              <a:rPr lang="en-US" dirty="0" smtClean="0"/>
              <a:t>The Call Log screen:</a:t>
            </a:r>
          </a:p>
          <a:p>
            <a:pPr marL="285750" indent="-285750">
              <a:buFont typeface="Arial" pitchFamily="34" charset="0"/>
              <a:buChar char="•"/>
            </a:pPr>
            <a:r>
              <a:rPr lang="en-US" dirty="0" smtClean="0"/>
              <a:t>Allows you to review calls that have occurred on your telephone</a:t>
            </a:r>
          </a:p>
          <a:p>
            <a:pPr marL="285750" indent="-285750">
              <a:buFont typeface="Arial" pitchFamily="34" charset="0"/>
              <a:buChar char="•"/>
            </a:pPr>
            <a:r>
              <a:rPr lang="en-US" dirty="0" smtClean="0"/>
              <a:t>Displays conditions about each call: </a:t>
            </a:r>
          </a:p>
          <a:p>
            <a:pPr marL="742950" lvl="1" indent="-285750">
              <a:buFont typeface="Arial" pitchFamily="34" charset="0"/>
              <a:buChar char="•"/>
            </a:pPr>
            <a:r>
              <a:rPr lang="en-US" dirty="0"/>
              <a:t>Date/Time</a:t>
            </a:r>
          </a:p>
          <a:p>
            <a:pPr marL="742950" lvl="1" indent="-285750">
              <a:buFont typeface="Arial" pitchFamily="34" charset="0"/>
              <a:buChar char="•"/>
            </a:pPr>
            <a:r>
              <a:rPr lang="en-US" dirty="0" smtClean="0"/>
              <a:t>Direction Inbound/Outbound</a:t>
            </a:r>
          </a:p>
          <a:p>
            <a:pPr marL="742950" lvl="1" indent="-285750">
              <a:buFont typeface="Arial" pitchFamily="34" charset="0"/>
              <a:buChar char="•"/>
            </a:pPr>
            <a:r>
              <a:rPr lang="en-US" dirty="0" smtClean="0"/>
              <a:t>Source</a:t>
            </a:r>
          </a:p>
          <a:p>
            <a:pPr marL="742950" lvl="1" indent="-285750">
              <a:buFont typeface="Arial" pitchFamily="34" charset="0"/>
              <a:buChar char="•"/>
            </a:pPr>
            <a:r>
              <a:rPr lang="en-US" dirty="0" smtClean="0"/>
              <a:t>Destination</a:t>
            </a:r>
          </a:p>
          <a:p>
            <a:pPr marL="742950" lvl="1" indent="-285750">
              <a:buFont typeface="Arial" pitchFamily="34" charset="0"/>
              <a:buChar char="•"/>
            </a:pPr>
            <a:r>
              <a:rPr lang="en-US" dirty="0" smtClean="0"/>
              <a:t>Call Duration</a:t>
            </a:r>
          </a:p>
          <a:p>
            <a:pPr marL="742950" lvl="1" indent="-285750">
              <a:buFont typeface="Arial" pitchFamily="34" charset="0"/>
              <a:buChar char="•"/>
            </a:pPr>
            <a:r>
              <a:rPr lang="en-US" dirty="0" smtClean="0"/>
              <a:t>Status (comments)</a:t>
            </a:r>
          </a:p>
          <a:p>
            <a:pPr marL="285750" indent="-285750">
              <a:buFont typeface="Arial" pitchFamily="34" charset="0"/>
              <a:buChar char="•"/>
            </a:pPr>
            <a:r>
              <a:rPr lang="en-US" dirty="0" smtClean="0"/>
              <a:t>When numbers are displayed these numbers can be used to place a call to that number.</a:t>
            </a: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912" y="2057400"/>
            <a:ext cx="4582191" cy="467353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470199" y="3027658"/>
            <a:ext cx="635201" cy="153888"/>
          </a:xfrm>
          <a:prstGeom prst="rect">
            <a:avLst/>
          </a:prstGeom>
          <a:solidFill>
            <a:schemeClr val="bg1">
              <a:alpha val="78000"/>
            </a:schemeClr>
          </a:solidFill>
        </p:spPr>
        <p:txBody>
          <a:bodyPr wrap="square" lIns="0" tIns="0" rIns="0" bIns="0" rtlCol="0">
            <a:spAutoFit/>
          </a:bodyPr>
          <a:lstStyle/>
          <a:p>
            <a:pPr algn="ctr"/>
            <a:r>
              <a:rPr lang="en-US" sz="1000" i="1" dirty="0" smtClean="0"/>
              <a:t>your name</a:t>
            </a:r>
            <a:endParaRPr lang="en-US" sz="1000" i="1" dirty="0"/>
          </a:p>
        </p:txBody>
      </p:sp>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
            <a:ext cx="101727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817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Voicemail</a:t>
            </a:r>
          </a:p>
        </p:txBody>
      </p:sp>
      <p:sp>
        <p:nvSpPr>
          <p:cNvPr id="3" name="TextBox 2"/>
          <p:cNvSpPr txBox="1"/>
          <p:nvPr/>
        </p:nvSpPr>
        <p:spPr>
          <a:xfrm>
            <a:off x="228598" y="990600"/>
            <a:ext cx="7315202" cy="646331"/>
          </a:xfrm>
          <a:prstGeom prst="rect">
            <a:avLst/>
          </a:prstGeom>
          <a:noFill/>
        </p:spPr>
        <p:txBody>
          <a:bodyPr wrap="square" rtlCol="0">
            <a:spAutoFit/>
          </a:bodyPr>
          <a:lstStyle/>
          <a:p>
            <a:r>
              <a:rPr lang="en-US" dirty="0" smtClean="0"/>
              <a:t>SPC Voicemail allows access to all voice mail messages and greetings for your voice mailbox.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14600"/>
            <a:ext cx="4591050" cy="419968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495800" y="3479649"/>
            <a:ext cx="635201" cy="153888"/>
          </a:xfrm>
          <a:prstGeom prst="rect">
            <a:avLst/>
          </a:prstGeom>
          <a:solidFill>
            <a:schemeClr val="bg1">
              <a:alpha val="78000"/>
            </a:schemeClr>
          </a:solidFill>
        </p:spPr>
        <p:txBody>
          <a:bodyPr wrap="square" lIns="0" tIns="0" rIns="0" bIns="0" rtlCol="0">
            <a:spAutoFit/>
          </a:bodyPr>
          <a:lstStyle/>
          <a:p>
            <a:pPr algn="ctr"/>
            <a:r>
              <a:rPr lang="en-US" sz="1000" i="1" dirty="0" smtClean="0"/>
              <a:t>your name</a:t>
            </a:r>
            <a:endParaRPr lang="en-US" sz="1000" i="1" dirty="0"/>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5254" y="609599"/>
            <a:ext cx="1017271"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981200"/>
            <a:ext cx="3581399" cy="1631216"/>
          </a:xfrm>
          <a:prstGeom prst="rect">
            <a:avLst/>
          </a:prstGeom>
          <a:noFill/>
        </p:spPr>
        <p:txBody>
          <a:bodyPr wrap="square" rtlCol="0">
            <a:spAutoFit/>
          </a:bodyPr>
          <a:lstStyle/>
          <a:p>
            <a:pPr marL="285750" indent="-285750">
              <a:lnSpc>
                <a:spcPts val="2000"/>
              </a:lnSpc>
              <a:buFont typeface="Arial" pitchFamily="34" charset="0"/>
              <a:buChar char="•"/>
            </a:pPr>
            <a:r>
              <a:rPr lang="en-US" sz="1400" dirty="0" smtClean="0"/>
              <a:t>View the current greeting in use</a:t>
            </a:r>
          </a:p>
          <a:p>
            <a:pPr marL="285750" indent="-285750">
              <a:lnSpc>
                <a:spcPts val="2000"/>
              </a:lnSpc>
              <a:buFont typeface="Arial" pitchFamily="34" charset="0"/>
              <a:buChar char="•"/>
            </a:pPr>
            <a:r>
              <a:rPr lang="en-US" sz="1400" dirty="0" smtClean="0"/>
              <a:t>View the Caller information received with each message</a:t>
            </a:r>
          </a:p>
          <a:p>
            <a:pPr marL="285750" indent="-285750">
              <a:lnSpc>
                <a:spcPts val="2000"/>
              </a:lnSpc>
              <a:buFont typeface="Arial" pitchFamily="34" charset="0"/>
              <a:buChar char="•"/>
            </a:pPr>
            <a:r>
              <a:rPr lang="en-US" sz="1400" dirty="0" smtClean="0"/>
              <a:t>Search </a:t>
            </a:r>
            <a:r>
              <a:rPr lang="en-US" sz="1400" dirty="0"/>
              <a:t>for a message in any folder</a:t>
            </a:r>
          </a:p>
          <a:p>
            <a:pPr marL="285750" indent="-285750">
              <a:lnSpc>
                <a:spcPts val="2000"/>
              </a:lnSpc>
              <a:buFont typeface="Arial" pitchFamily="34" charset="0"/>
              <a:buChar char="•"/>
            </a:pPr>
            <a:r>
              <a:rPr lang="en-US" sz="1400" dirty="0"/>
              <a:t>Move </a:t>
            </a:r>
            <a:r>
              <a:rPr lang="en-US" sz="1400" dirty="0" smtClean="0"/>
              <a:t>one/multiple messages to another folder – use the</a:t>
            </a:r>
          </a:p>
        </p:txBody>
      </p:sp>
      <p:sp>
        <p:nvSpPr>
          <p:cNvPr id="5" name="TextBox 4"/>
          <p:cNvSpPr txBox="1"/>
          <p:nvPr/>
        </p:nvSpPr>
        <p:spPr>
          <a:xfrm>
            <a:off x="212556" y="1700281"/>
            <a:ext cx="2057402" cy="369332"/>
          </a:xfrm>
          <a:prstGeom prst="rect">
            <a:avLst/>
          </a:prstGeom>
          <a:noFill/>
        </p:spPr>
        <p:txBody>
          <a:bodyPr wrap="square" rtlCol="0">
            <a:spAutoFit/>
          </a:bodyPr>
          <a:lstStyle/>
          <a:p>
            <a:r>
              <a:rPr lang="en-US" dirty="0"/>
              <a:t>You can</a:t>
            </a:r>
            <a:r>
              <a:rPr lang="en-US" dirty="0" smtClean="0"/>
              <a:t>:</a:t>
            </a:r>
            <a:endParaRPr lang="en-US" dirty="0"/>
          </a:p>
        </p:txBody>
      </p:sp>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379" y="4383505"/>
            <a:ext cx="845721" cy="14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087" y="4120896"/>
            <a:ext cx="924026" cy="14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5087" y="3872798"/>
            <a:ext cx="526694" cy="14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5087" y="3620135"/>
            <a:ext cx="142875"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5087" y="4614441"/>
            <a:ext cx="1905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6446" y="4895807"/>
            <a:ext cx="733526" cy="14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1058" y="5141495"/>
            <a:ext cx="2381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8909" y="5638800"/>
            <a:ext cx="22860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80749" y="6096000"/>
            <a:ext cx="10191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57200" y="3505200"/>
            <a:ext cx="2791326" cy="861774"/>
          </a:xfrm>
          <a:prstGeom prst="rect">
            <a:avLst/>
          </a:prstGeom>
          <a:noFill/>
        </p:spPr>
        <p:txBody>
          <a:bodyPr wrap="square" rtlCol="0">
            <a:spAutoFit/>
          </a:bodyPr>
          <a:lstStyle/>
          <a:p>
            <a:pPr algn="r">
              <a:lnSpc>
                <a:spcPts val="2000"/>
              </a:lnSpc>
            </a:pPr>
            <a:r>
              <a:rPr lang="en-US" sz="1400" dirty="0" smtClean="0"/>
              <a:t>Checkbox, </a:t>
            </a:r>
            <a:br>
              <a:rPr lang="en-US" sz="1400" dirty="0" smtClean="0"/>
            </a:br>
            <a:r>
              <a:rPr lang="en-US" sz="1400" dirty="0" smtClean="0"/>
              <a:t>Folder Pull-down </a:t>
            </a:r>
            <a:br>
              <a:rPr lang="en-US" sz="1400" dirty="0" smtClean="0"/>
            </a:br>
            <a:r>
              <a:rPr lang="en-US" sz="1400" dirty="0" smtClean="0"/>
              <a:t>and Move Selected To button</a:t>
            </a:r>
          </a:p>
        </p:txBody>
      </p:sp>
      <p:sp>
        <p:nvSpPr>
          <p:cNvPr id="21" name="TextBox 20"/>
          <p:cNvSpPr txBox="1"/>
          <p:nvPr/>
        </p:nvSpPr>
        <p:spPr>
          <a:xfrm>
            <a:off x="304801" y="4267200"/>
            <a:ext cx="3581399" cy="2144177"/>
          </a:xfrm>
          <a:prstGeom prst="rect">
            <a:avLst/>
          </a:prstGeom>
          <a:noFill/>
        </p:spPr>
        <p:txBody>
          <a:bodyPr wrap="square" rtlCol="0">
            <a:spAutoFit/>
          </a:bodyPr>
          <a:lstStyle/>
          <a:p>
            <a:pPr marL="285750" indent="-285750">
              <a:lnSpc>
                <a:spcPts val="2000"/>
              </a:lnSpc>
              <a:buFont typeface="Arial" pitchFamily="34" charset="0"/>
              <a:buChar char="•"/>
            </a:pPr>
            <a:r>
              <a:rPr lang="en-US" sz="1400" dirty="0" smtClean="0"/>
              <a:t>Delete multiple messages</a:t>
            </a:r>
          </a:p>
          <a:p>
            <a:pPr marL="285750" indent="-285750">
              <a:lnSpc>
                <a:spcPts val="2000"/>
              </a:lnSpc>
              <a:buFont typeface="Arial" pitchFamily="34" charset="0"/>
              <a:buChar char="•"/>
            </a:pPr>
            <a:r>
              <a:rPr lang="en-US" sz="1400" dirty="0" smtClean="0"/>
              <a:t>Delete the contents of a folder</a:t>
            </a:r>
          </a:p>
          <a:p>
            <a:pPr marL="285750" indent="-285750">
              <a:lnSpc>
                <a:spcPts val="2000"/>
              </a:lnSpc>
              <a:buFont typeface="Arial" pitchFamily="34" charset="0"/>
              <a:buChar char="•"/>
            </a:pPr>
            <a:r>
              <a:rPr lang="en-US" sz="1400" dirty="0" smtClean="0"/>
              <a:t>Callback </a:t>
            </a:r>
            <a:r>
              <a:rPr lang="en-US" sz="1400" dirty="0"/>
              <a:t>callers via caller ID received </a:t>
            </a:r>
          </a:p>
          <a:p>
            <a:pPr marL="285750" indent="-285750">
              <a:lnSpc>
                <a:spcPts val="2000"/>
              </a:lnSpc>
              <a:buFont typeface="Arial" pitchFamily="34" charset="0"/>
              <a:buChar char="•"/>
            </a:pPr>
            <a:r>
              <a:rPr lang="en-US" sz="1400" dirty="0"/>
              <a:t>Listen to a message over your computer speakers (WAV </a:t>
            </a:r>
            <a:r>
              <a:rPr lang="en-US" sz="1400" dirty="0" smtClean="0"/>
              <a:t>file format)</a:t>
            </a:r>
          </a:p>
          <a:p>
            <a:pPr marL="285750" indent="-285750">
              <a:lnSpc>
                <a:spcPts val="2000"/>
              </a:lnSpc>
              <a:buFont typeface="Arial" pitchFamily="34" charset="0"/>
              <a:buChar char="•"/>
            </a:pPr>
            <a:r>
              <a:rPr lang="en-US" sz="1400" dirty="0" smtClean="0"/>
              <a:t>Download a message to your computer (WAV file format)</a:t>
            </a:r>
          </a:p>
          <a:p>
            <a:pPr marL="285750" indent="-285750">
              <a:lnSpc>
                <a:spcPts val="2000"/>
              </a:lnSpc>
              <a:buFont typeface="Arial" pitchFamily="34" charset="0"/>
              <a:buChar char="•"/>
            </a:pPr>
            <a:r>
              <a:rPr lang="en-US" sz="1400" dirty="0" smtClean="0"/>
              <a:t>Administer Greetings…</a:t>
            </a:r>
            <a:endParaRPr lang="en-US" sz="1400" dirty="0"/>
          </a:p>
        </p:txBody>
      </p:sp>
    </p:spTree>
    <p:extLst>
      <p:ext uri="{BB962C8B-B14F-4D97-AF65-F5344CB8AC3E}">
        <p14:creationId xmlns:p14="http://schemas.microsoft.com/office/powerpoint/2010/main" val="30747609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SPC – Voicemail – My Greetings</a:t>
            </a:r>
          </a:p>
        </p:txBody>
      </p:sp>
      <p:sp>
        <p:nvSpPr>
          <p:cNvPr id="3" name="TextBox 2"/>
          <p:cNvSpPr txBox="1"/>
          <p:nvPr/>
        </p:nvSpPr>
        <p:spPr>
          <a:xfrm>
            <a:off x="228598" y="990600"/>
            <a:ext cx="6096002" cy="646331"/>
          </a:xfrm>
          <a:prstGeom prst="rect">
            <a:avLst/>
          </a:prstGeom>
          <a:noFill/>
        </p:spPr>
        <p:txBody>
          <a:bodyPr wrap="square" rtlCol="0">
            <a:spAutoFit/>
          </a:bodyPr>
          <a:lstStyle/>
          <a:p>
            <a:r>
              <a:rPr lang="en-US" dirty="0" smtClean="0"/>
              <a:t>SPC Voicemail – My Greetings allows you to administer the greetings associated to your voicemail box. </a:t>
            </a:r>
          </a:p>
        </p:txBody>
      </p:sp>
      <p:sp>
        <p:nvSpPr>
          <p:cNvPr id="24" name="TextBox 23"/>
          <p:cNvSpPr txBox="1"/>
          <p:nvPr/>
        </p:nvSpPr>
        <p:spPr>
          <a:xfrm>
            <a:off x="4495800" y="3479649"/>
            <a:ext cx="635201" cy="153888"/>
          </a:xfrm>
          <a:prstGeom prst="rect">
            <a:avLst/>
          </a:prstGeom>
          <a:solidFill>
            <a:schemeClr val="bg1">
              <a:alpha val="78000"/>
            </a:schemeClr>
          </a:solidFill>
        </p:spPr>
        <p:txBody>
          <a:bodyPr wrap="square" lIns="0" tIns="0" rIns="0" bIns="0" rtlCol="0">
            <a:spAutoFit/>
          </a:bodyPr>
          <a:lstStyle/>
          <a:p>
            <a:pPr algn="ctr"/>
            <a:r>
              <a:rPr lang="en-US" sz="1000" i="1" dirty="0" smtClean="0"/>
              <a:t>your name</a:t>
            </a:r>
            <a:endParaRPr lang="en-US" sz="1000" i="1"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254" y="609599"/>
            <a:ext cx="1017271" cy="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2514600"/>
            <a:ext cx="3962400" cy="1887696"/>
          </a:xfrm>
          <a:prstGeom prst="rect">
            <a:avLst/>
          </a:prstGeom>
          <a:noFill/>
        </p:spPr>
        <p:txBody>
          <a:bodyPr wrap="square" rtlCol="0">
            <a:spAutoFit/>
          </a:bodyPr>
          <a:lstStyle/>
          <a:p>
            <a:pPr marL="285750" indent="-285750">
              <a:lnSpc>
                <a:spcPts val="2000"/>
              </a:lnSpc>
              <a:buFont typeface="Arial" pitchFamily="34" charset="0"/>
              <a:buChar char="•"/>
            </a:pPr>
            <a:r>
              <a:rPr lang="en-US" sz="1400" dirty="0" smtClean="0"/>
              <a:t>View the current greeting in use</a:t>
            </a:r>
          </a:p>
          <a:p>
            <a:pPr marL="285750" indent="-285750">
              <a:lnSpc>
                <a:spcPts val="2000"/>
              </a:lnSpc>
              <a:buFont typeface="Arial" pitchFamily="34" charset="0"/>
              <a:buChar char="•"/>
            </a:pPr>
            <a:r>
              <a:rPr lang="en-US" sz="1400" dirty="0" smtClean="0"/>
              <a:t>Enable/Disable the various greetings</a:t>
            </a:r>
          </a:p>
          <a:p>
            <a:pPr marL="285750" indent="-285750">
              <a:lnSpc>
                <a:spcPts val="2000"/>
              </a:lnSpc>
              <a:buFont typeface="Arial" pitchFamily="34" charset="0"/>
              <a:buChar char="•"/>
            </a:pPr>
            <a:r>
              <a:rPr lang="en-US" sz="1400" dirty="0" smtClean="0"/>
              <a:t>Delete greetings (only custom greetings can be deleted)</a:t>
            </a:r>
          </a:p>
          <a:p>
            <a:pPr marL="285750" indent="-285750">
              <a:lnSpc>
                <a:spcPts val="2000"/>
              </a:lnSpc>
              <a:buFont typeface="Arial" pitchFamily="34" charset="0"/>
              <a:buChar char="•"/>
            </a:pPr>
            <a:r>
              <a:rPr lang="en-US" sz="1400" dirty="0" smtClean="0"/>
              <a:t>Listen to greetings</a:t>
            </a:r>
          </a:p>
          <a:p>
            <a:pPr marL="285750" indent="-285750">
              <a:lnSpc>
                <a:spcPts val="2000"/>
              </a:lnSpc>
              <a:buFont typeface="Arial" pitchFamily="34" charset="0"/>
              <a:buChar char="•"/>
            </a:pPr>
            <a:r>
              <a:rPr lang="en-US" sz="1400" dirty="0" smtClean="0"/>
              <a:t>Download a greeting to your computer</a:t>
            </a:r>
          </a:p>
          <a:p>
            <a:pPr marL="285750" indent="-285750">
              <a:lnSpc>
                <a:spcPts val="2000"/>
              </a:lnSpc>
              <a:buFont typeface="Arial" pitchFamily="34" charset="0"/>
              <a:buChar char="•"/>
            </a:pPr>
            <a:r>
              <a:rPr lang="en-US" sz="1400" dirty="0" smtClean="0"/>
              <a:t>Upload a greeting from your computer</a:t>
            </a:r>
          </a:p>
        </p:txBody>
      </p:sp>
      <p:sp>
        <p:nvSpPr>
          <p:cNvPr id="5" name="TextBox 4"/>
          <p:cNvSpPr txBox="1"/>
          <p:nvPr/>
        </p:nvSpPr>
        <p:spPr>
          <a:xfrm>
            <a:off x="228598" y="1905000"/>
            <a:ext cx="2057402" cy="369332"/>
          </a:xfrm>
          <a:prstGeom prst="rect">
            <a:avLst/>
          </a:prstGeom>
          <a:noFill/>
        </p:spPr>
        <p:txBody>
          <a:bodyPr wrap="square" rtlCol="0">
            <a:spAutoFit/>
          </a:bodyPr>
          <a:lstStyle/>
          <a:p>
            <a:r>
              <a:rPr lang="en-US" dirty="0"/>
              <a:t>You can</a:t>
            </a:r>
            <a:r>
              <a:rPr lang="en-US" dirty="0" smtClean="0"/>
              <a:t>:</a:t>
            </a:r>
            <a:endParaRPr lang="en-US"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165" y="2590800"/>
            <a:ext cx="4882435" cy="411480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045243"/>
            <a:ext cx="120967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937" y="3621505"/>
            <a:ext cx="2381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860914"/>
            <a:ext cx="22860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4144111"/>
            <a:ext cx="20955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2953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User Tips</a:t>
            </a:r>
          </a:p>
        </p:txBody>
      </p:sp>
      <p:grpSp>
        <p:nvGrpSpPr>
          <p:cNvPr id="6" name="Group 5"/>
          <p:cNvGrpSpPr/>
          <p:nvPr/>
        </p:nvGrpSpPr>
        <p:grpSpPr>
          <a:xfrm>
            <a:off x="762000" y="1066800"/>
            <a:ext cx="7635875" cy="5632311"/>
            <a:chOff x="898525" y="1408113"/>
            <a:chExt cx="7635875" cy="5632311"/>
          </a:xfrm>
        </p:grpSpPr>
        <p:sp>
          <p:nvSpPr>
            <p:cNvPr id="28675" name="Text Box 4"/>
            <p:cNvSpPr txBox="1">
              <a:spLocks noChangeArrowheads="1"/>
            </p:cNvSpPr>
            <p:nvPr/>
          </p:nvSpPr>
          <p:spPr bwMode="auto">
            <a:xfrm>
              <a:off x="898525" y="1408113"/>
              <a:ext cx="76358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To end a call, </a:t>
              </a:r>
              <a:r>
                <a:rPr lang="en-US" dirty="0" smtClean="0"/>
                <a:t>hang up or press                     .</a:t>
              </a:r>
              <a:endParaRPr lang="en-US" dirty="0"/>
            </a:p>
            <a:p>
              <a:pPr eaLnBrk="1" hangingPunct="1"/>
              <a:endParaRPr lang="en-US" dirty="0"/>
            </a:p>
            <a:p>
              <a:pPr eaLnBrk="1" hangingPunct="1"/>
              <a:r>
                <a:rPr lang="en-US" dirty="0"/>
                <a:t>To page another party press </a:t>
              </a:r>
              <a:r>
                <a:rPr lang="en-US" dirty="0" smtClean="0"/>
                <a:t>         </a:t>
              </a:r>
              <a:r>
                <a:rPr lang="en-US" dirty="0"/>
                <a:t>followed by the other </a:t>
              </a:r>
              <a:r>
                <a:rPr lang="en-US" dirty="0" smtClean="0"/>
                <a:t>party’s </a:t>
              </a:r>
              <a:r>
                <a:rPr lang="en-US" dirty="0"/>
                <a:t>extension number.  This will cause a speaker phone page.</a:t>
              </a:r>
            </a:p>
            <a:p>
              <a:pPr eaLnBrk="1" hangingPunct="1"/>
              <a:endParaRPr lang="en-US" dirty="0"/>
            </a:p>
            <a:p>
              <a:pPr eaLnBrk="1" hangingPunct="1"/>
              <a:r>
                <a:rPr lang="en-US" dirty="0"/>
                <a:t>To page a group of people, </a:t>
              </a:r>
              <a:r>
                <a:rPr lang="en-US" dirty="0" smtClean="0"/>
                <a:t>press          then </a:t>
              </a:r>
              <a:r>
                <a:rPr lang="en-US" dirty="0"/>
                <a:t>the appropriate group number.  All parties in the group will receive the page.</a:t>
              </a:r>
            </a:p>
            <a:p>
              <a:pPr eaLnBrk="1" hangingPunct="1"/>
              <a:endParaRPr lang="en-US" dirty="0"/>
            </a:p>
            <a:p>
              <a:pPr eaLnBrk="1" hangingPunct="1"/>
              <a:r>
                <a:rPr lang="en-US" dirty="0"/>
                <a:t>To pick up a parked call, press the appropriate park pickup key.</a:t>
              </a:r>
            </a:p>
            <a:p>
              <a:pPr eaLnBrk="1" hangingPunct="1"/>
              <a:endParaRPr lang="en-US" dirty="0"/>
            </a:p>
            <a:p>
              <a:pPr eaLnBrk="1" hangingPunct="1"/>
              <a:r>
                <a:rPr lang="en-US" dirty="0"/>
                <a:t>Remember that it is not necessary to put a call on hold to transfer the call.  </a:t>
              </a:r>
              <a:r>
                <a:rPr lang="en-US" dirty="0" smtClean="0"/>
                <a:t>Just press </a:t>
              </a:r>
            </a:p>
            <a:p>
              <a:pPr eaLnBrk="1" hangingPunct="1"/>
              <a:endParaRPr lang="en-US" dirty="0"/>
            </a:p>
            <a:p>
              <a:pPr eaLnBrk="1" hangingPunct="1"/>
              <a:r>
                <a:rPr lang="en-US" dirty="0" smtClean="0"/>
                <a:t>Putting a call on hold; just </a:t>
              </a:r>
              <a:r>
                <a:rPr lang="en-US" dirty="0"/>
                <a:t>press another line key or press the transfer button.  The caller will be placed on hold automatically.</a:t>
              </a:r>
            </a:p>
            <a:p>
              <a:pPr eaLnBrk="1" hangingPunct="1"/>
              <a:endParaRPr lang="en-US" dirty="0"/>
            </a:p>
            <a:p>
              <a:pPr eaLnBrk="1" hangingPunct="1"/>
              <a:r>
                <a:rPr lang="en-US" dirty="0"/>
                <a:t>When placing a call, dial first then go off hook by picking up the receiver or pressing speaker</a:t>
              </a:r>
              <a:r>
                <a:rPr lang="en-US" dirty="0" smtClean="0"/>
                <a:t>. (Pre-dial method)</a:t>
              </a:r>
              <a:endParaRPr lang="en-US" dirty="0"/>
            </a:p>
            <a:p>
              <a:pPr eaLnBrk="1" hangingPunct="1"/>
              <a:endParaRPr lang="en-US" dirty="0"/>
            </a:p>
            <a:p>
              <a:pPr eaLnBrk="1" hangingPunct="1"/>
              <a:r>
                <a:rPr lang="en-US" dirty="0"/>
                <a:t>If you go off hook first before dialing, remember to </a:t>
              </a:r>
              <a:r>
                <a:rPr lang="en-US" dirty="0" smtClean="0"/>
                <a:t>press        or</a:t>
              </a:r>
              <a:endParaRPr lang="en-US" dirty="0"/>
            </a:p>
          </p:txBody>
        </p:sp>
        <p:grpSp>
          <p:nvGrpSpPr>
            <p:cNvPr id="5" name="Group 4"/>
            <p:cNvGrpSpPr/>
            <p:nvPr/>
          </p:nvGrpSpPr>
          <p:grpSpPr>
            <a:xfrm>
              <a:off x="3900658" y="2002695"/>
              <a:ext cx="548640" cy="274320"/>
              <a:chOff x="3900658" y="2057400"/>
              <a:chExt cx="548640" cy="27432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658" y="2057400"/>
                <a:ext cx="274320" cy="27432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978" y="2057400"/>
                <a:ext cx="274320" cy="274320"/>
              </a:xfrm>
              <a:prstGeom prst="rect">
                <a:avLst/>
              </a:prstGeom>
            </p:spPr>
          </p:pic>
        </p:gr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614" y="1142999"/>
            <a:ext cx="584579" cy="2385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142999"/>
            <a:ext cx="565157" cy="238559"/>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9913" y="2493105"/>
            <a:ext cx="274320" cy="274320"/>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233" y="2493105"/>
            <a:ext cx="274320" cy="27432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4117669"/>
            <a:ext cx="457200" cy="42782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6261499"/>
            <a:ext cx="396093" cy="39609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4726" y="6332896"/>
            <a:ext cx="587046" cy="23956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4324" y="6326030"/>
            <a:ext cx="600076" cy="25329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228598" y="152400"/>
            <a:ext cx="8686801" cy="563562"/>
          </a:xfrm>
          <a:solidFill>
            <a:srgbClr val="70000B"/>
          </a:solidFill>
        </p:spPr>
        <p:txBody>
          <a:bodyPr anchor="ctr">
            <a:normAutofit fontScale="90000"/>
          </a:bodyPr>
          <a:lstStyle/>
          <a:p>
            <a:pPr algn="l" eaLnBrk="1" hangingPunct="1"/>
            <a:r>
              <a:rPr lang="en-US" sz="3600" dirty="0" smtClean="0">
                <a:solidFill>
                  <a:schemeClr val="bg1"/>
                </a:solidFill>
              </a:rPr>
              <a:t>Knowing the Basics</a:t>
            </a:r>
          </a:p>
        </p:txBody>
      </p:sp>
      <p:sp>
        <p:nvSpPr>
          <p:cNvPr id="2052" name="Content Placeholder 2"/>
          <p:cNvSpPr>
            <a:spLocks noGrp="1"/>
          </p:cNvSpPr>
          <p:nvPr>
            <p:ph sz="quarter" idx="4294967295"/>
          </p:nvPr>
        </p:nvSpPr>
        <p:spPr>
          <a:xfrm>
            <a:off x="1722438" y="914400"/>
            <a:ext cx="7421562" cy="1676400"/>
          </a:xfrm>
        </p:spPr>
        <p:txBody>
          <a:bodyPr numCol="2"/>
          <a:lstStyle/>
          <a:p>
            <a:pPr marL="684213" indent="-457200" eaLnBrk="1" hangingPunct="1">
              <a:buFont typeface="+mj-lt"/>
              <a:buAutoNum type="arabicPeriod"/>
            </a:pPr>
            <a:r>
              <a:rPr lang="en-US" sz="2000" b="1" dirty="0" smtClean="0">
                <a:solidFill>
                  <a:srgbClr val="70000B"/>
                </a:solidFill>
              </a:rPr>
              <a:t>Fixed keys</a:t>
            </a:r>
          </a:p>
          <a:p>
            <a:pPr marL="684213" indent="-457200" eaLnBrk="1" hangingPunct="1">
              <a:buFont typeface="+mj-lt"/>
              <a:buAutoNum type="arabicPeriod"/>
            </a:pPr>
            <a:r>
              <a:rPr lang="en-US" sz="2000" b="1" dirty="0" smtClean="0">
                <a:solidFill>
                  <a:srgbClr val="70000B"/>
                </a:solidFill>
              </a:rPr>
              <a:t>Soft Keys</a:t>
            </a:r>
          </a:p>
          <a:p>
            <a:pPr marL="684213" indent="-457200" eaLnBrk="1" hangingPunct="1">
              <a:buFont typeface="+mj-lt"/>
              <a:buAutoNum type="arabicPeriod"/>
            </a:pPr>
            <a:r>
              <a:rPr lang="en-US" sz="2000" b="1" dirty="0" smtClean="0">
                <a:solidFill>
                  <a:srgbClr val="70000B"/>
                </a:solidFill>
              </a:rPr>
              <a:t>Call Keys</a:t>
            </a:r>
          </a:p>
          <a:p>
            <a:pPr marL="684213" indent="-457200" eaLnBrk="1" hangingPunct="1">
              <a:buFont typeface="+mj-lt"/>
              <a:buAutoNum type="arabicPeriod"/>
            </a:pPr>
            <a:r>
              <a:rPr lang="en-US" sz="2000" b="1" dirty="0" smtClean="0">
                <a:solidFill>
                  <a:srgbClr val="70000B"/>
                </a:solidFill>
              </a:rPr>
              <a:t>Programmable Keys</a:t>
            </a:r>
          </a:p>
          <a:p>
            <a:pPr marL="684213" indent="-457200" eaLnBrk="1" hangingPunct="1">
              <a:buFont typeface="+mj-lt"/>
              <a:buAutoNum type="arabicPeriod"/>
            </a:pPr>
            <a:r>
              <a:rPr lang="en-US" sz="2000" b="1" dirty="0" smtClean="0">
                <a:solidFill>
                  <a:srgbClr val="70000B"/>
                </a:solidFill>
              </a:rPr>
              <a:t>Navigation Keys</a:t>
            </a:r>
          </a:p>
          <a:p>
            <a:pPr marL="684213" indent="-457200" eaLnBrk="1" hangingPunct="1">
              <a:buFont typeface="+mj-lt"/>
              <a:buAutoNum type="arabicPeriod"/>
            </a:pPr>
            <a:r>
              <a:rPr lang="en-US" sz="2000" b="1" dirty="0" smtClean="0">
                <a:solidFill>
                  <a:srgbClr val="70000B"/>
                </a:solidFill>
              </a:rPr>
              <a:t>All Clear Button</a:t>
            </a:r>
          </a:p>
          <a:p>
            <a:pPr marL="684213" indent="-457200" eaLnBrk="1" hangingPunct="1">
              <a:buFont typeface="+mj-lt"/>
              <a:buAutoNum type="arabicPeriod"/>
            </a:pPr>
            <a:r>
              <a:rPr lang="en-US" sz="2000" b="1" dirty="0" smtClean="0">
                <a:solidFill>
                  <a:srgbClr val="70000B"/>
                </a:solidFill>
              </a:rPr>
              <a:t>Big Red Button</a:t>
            </a:r>
          </a:p>
        </p:txBody>
      </p:sp>
      <p:grpSp>
        <p:nvGrpSpPr>
          <p:cNvPr id="24" name="Group 23"/>
          <p:cNvGrpSpPr/>
          <p:nvPr/>
        </p:nvGrpSpPr>
        <p:grpSpPr>
          <a:xfrm>
            <a:off x="1573040" y="3124200"/>
            <a:ext cx="5284961" cy="1327417"/>
            <a:chOff x="1573040" y="3124200"/>
            <a:chExt cx="5284961" cy="1327417"/>
          </a:xfrm>
        </p:grpSpPr>
        <p:grpSp>
          <p:nvGrpSpPr>
            <p:cNvPr id="2" name="Group 1"/>
            <p:cNvGrpSpPr/>
            <p:nvPr/>
          </p:nvGrpSpPr>
          <p:grpSpPr>
            <a:xfrm>
              <a:off x="1573040" y="3124200"/>
              <a:ext cx="5284961" cy="1327417"/>
              <a:chOff x="1573040" y="3124200"/>
              <a:chExt cx="5284961" cy="1327417"/>
            </a:xfrm>
          </p:grpSpPr>
          <p:sp>
            <p:nvSpPr>
              <p:cNvPr id="12" name="Rounded Rectangle 11"/>
              <p:cNvSpPr/>
              <p:nvPr/>
            </p:nvSpPr>
            <p:spPr>
              <a:xfrm>
                <a:off x="1573040" y="3124200"/>
                <a:ext cx="914401" cy="1215145"/>
              </a:xfrm>
              <a:prstGeom prst="roundRect">
                <a:avLst/>
              </a:prstGeom>
              <a:noFill/>
              <a:ln w="317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5943600" y="3236472"/>
                <a:ext cx="914401" cy="1215145"/>
              </a:xfrm>
              <a:prstGeom prst="roundRect">
                <a:avLst/>
              </a:prstGeom>
              <a:noFill/>
              <a:ln w="317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3" name="Rounded Rectangle 22"/>
            <p:cNvSpPr/>
            <p:nvPr/>
          </p:nvSpPr>
          <p:spPr>
            <a:xfrm>
              <a:off x="2286000" y="3160272"/>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1</a:t>
              </a:r>
              <a:endParaRPr lang="en-US" sz="1100" b="1" dirty="0">
                <a:solidFill>
                  <a:prstClr val="white"/>
                </a:solidFill>
              </a:endParaRPr>
            </a:p>
          </p:txBody>
        </p:sp>
        <p:sp>
          <p:nvSpPr>
            <p:cNvPr id="32" name="Rounded Rectangle 31"/>
            <p:cNvSpPr/>
            <p:nvPr/>
          </p:nvSpPr>
          <p:spPr>
            <a:xfrm>
              <a:off x="6705601" y="3236472"/>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1</a:t>
              </a:r>
              <a:endParaRPr lang="en-US" sz="1100" b="1" dirty="0">
                <a:solidFill>
                  <a:prstClr val="white"/>
                </a:solidFill>
              </a:endParaRPr>
            </a:p>
          </p:txBody>
        </p:sp>
      </p:grpSp>
      <p:grpSp>
        <p:nvGrpSpPr>
          <p:cNvPr id="25" name="Group 24"/>
          <p:cNvGrpSpPr/>
          <p:nvPr/>
        </p:nvGrpSpPr>
        <p:grpSpPr>
          <a:xfrm>
            <a:off x="2667000" y="3761713"/>
            <a:ext cx="5463545" cy="689903"/>
            <a:chOff x="2667000" y="3761713"/>
            <a:chExt cx="5463545" cy="689903"/>
          </a:xfrm>
        </p:grpSpPr>
        <p:grpSp>
          <p:nvGrpSpPr>
            <p:cNvPr id="3" name="Group 2"/>
            <p:cNvGrpSpPr/>
            <p:nvPr/>
          </p:nvGrpSpPr>
          <p:grpSpPr>
            <a:xfrm>
              <a:off x="2667000" y="3761713"/>
              <a:ext cx="5463545" cy="689903"/>
              <a:chOff x="2667000" y="3761713"/>
              <a:chExt cx="5463545" cy="689903"/>
            </a:xfrm>
          </p:grpSpPr>
          <p:sp>
            <p:nvSpPr>
              <p:cNvPr id="5" name="Rounded Rectangle 4"/>
              <p:cNvSpPr/>
              <p:nvPr/>
            </p:nvSpPr>
            <p:spPr>
              <a:xfrm>
                <a:off x="7010400" y="4038599"/>
                <a:ext cx="1120145" cy="413017"/>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ed Rectangle 13"/>
              <p:cNvSpPr/>
              <p:nvPr/>
            </p:nvSpPr>
            <p:spPr>
              <a:xfrm>
                <a:off x="2667000" y="3761713"/>
                <a:ext cx="1120145" cy="413017"/>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Rounded Rectangle 25"/>
            <p:cNvSpPr/>
            <p:nvPr/>
          </p:nvSpPr>
          <p:spPr>
            <a:xfrm>
              <a:off x="3630837" y="3767844"/>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2</a:t>
              </a:r>
              <a:endParaRPr lang="en-US" sz="1100" b="1" dirty="0">
                <a:solidFill>
                  <a:prstClr val="white"/>
                </a:solidFill>
              </a:endParaRPr>
            </a:p>
          </p:txBody>
        </p:sp>
        <p:sp>
          <p:nvSpPr>
            <p:cNvPr id="33" name="Rounded Rectangle 32"/>
            <p:cNvSpPr/>
            <p:nvPr/>
          </p:nvSpPr>
          <p:spPr>
            <a:xfrm>
              <a:off x="7935627" y="4075951"/>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2</a:t>
              </a:r>
              <a:endParaRPr lang="en-US" sz="1100" b="1" dirty="0">
                <a:solidFill>
                  <a:prstClr val="white"/>
                </a:solidFill>
              </a:endParaRPr>
            </a:p>
          </p:txBody>
        </p:sp>
      </p:grpSp>
      <p:grpSp>
        <p:nvGrpSpPr>
          <p:cNvPr id="2048" name="Group 2047"/>
          <p:cNvGrpSpPr/>
          <p:nvPr/>
        </p:nvGrpSpPr>
        <p:grpSpPr>
          <a:xfrm>
            <a:off x="3787145" y="3272306"/>
            <a:ext cx="4751073" cy="939159"/>
            <a:chOff x="3787145" y="3272306"/>
            <a:chExt cx="4751073" cy="939159"/>
          </a:xfrm>
        </p:grpSpPr>
        <p:grpSp>
          <p:nvGrpSpPr>
            <p:cNvPr id="4" name="Group 3"/>
            <p:cNvGrpSpPr/>
            <p:nvPr/>
          </p:nvGrpSpPr>
          <p:grpSpPr>
            <a:xfrm>
              <a:off x="3787145" y="3272306"/>
              <a:ext cx="4571999" cy="939159"/>
              <a:chOff x="3787145" y="3272306"/>
              <a:chExt cx="4571999" cy="939159"/>
            </a:xfrm>
          </p:grpSpPr>
          <p:sp>
            <p:nvSpPr>
              <p:cNvPr id="8" name="Rounded Rectangle 7"/>
              <p:cNvSpPr/>
              <p:nvPr/>
            </p:nvSpPr>
            <p:spPr>
              <a:xfrm>
                <a:off x="8000999" y="3429000"/>
                <a:ext cx="358145" cy="782465"/>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ounded Rectangle 15"/>
              <p:cNvSpPr/>
              <p:nvPr/>
            </p:nvSpPr>
            <p:spPr>
              <a:xfrm>
                <a:off x="3787145" y="3272306"/>
                <a:ext cx="358145" cy="782465"/>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7" name="Rounded Rectangle 26"/>
            <p:cNvSpPr/>
            <p:nvPr/>
          </p:nvSpPr>
          <p:spPr>
            <a:xfrm>
              <a:off x="3966217" y="3320487"/>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3</a:t>
              </a:r>
              <a:endParaRPr lang="en-US" sz="1100" b="1" dirty="0">
                <a:solidFill>
                  <a:prstClr val="white"/>
                </a:solidFill>
              </a:endParaRPr>
            </a:p>
          </p:txBody>
        </p:sp>
        <p:sp>
          <p:nvSpPr>
            <p:cNvPr id="34" name="Rounded Rectangle 33"/>
            <p:cNvSpPr/>
            <p:nvPr/>
          </p:nvSpPr>
          <p:spPr>
            <a:xfrm>
              <a:off x="8385818" y="3396687"/>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3</a:t>
              </a:r>
              <a:endParaRPr lang="en-US" sz="1100" b="1" dirty="0">
                <a:solidFill>
                  <a:prstClr val="white"/>
                </a:solidFill>
              </a:endParaRPr>
            </a:p>
          </p:txBody>
        </p:sp>
      </p:grpSp>
      <p:grpSp>
        <p:nvGrpSpPr>
          <p:cNvPr id="2049" name="Group 2048"/>
          <p:cNvGrpSpPr/>
          <p:nvPr/>
        </p:nvGrpSpPr>
        <p:grpSpPr>
          <a:xfrm>
            <a:off x="2671792" y="4211464"/>
            <a:ext cx="5714026" cy="817736"/>
            <a:chOff x="2671792" y="4211464"/>
            <a:chExt cx="5714026" cy="817736"/>
          </a:xfrm>
        </p:grpSpPr>
        <p:grpSp>
          <p:nvGrpSpPr>
            <p:cNvPr id="6" name="Group 5"/>
            <p:cNvGrpSpPr/>
            <p:nvPr/>
          </p:nvGrpSpPr>
          <p:grpSpPr>
            <a:xfrm>
              <a:off x="2671792" y="4211464"/>
              <a:ext cx="5687353" cy="817736"/>
              <a:chOff x="2671792" y="4211464"/>
              <a:chExt cx="5687353" cy="817736"/>
            </a:xfrm>
          </p:grpSpPr>
          <p:sp>
            <p:nvSpPr>
              <p:cNvPr id="9" name="Rounded Rectangle 8"/>
              <p:cNvSpPr/>
              <p:nvPr/>
            </p:nvSpPr>
            <p:spPr>
              <a:xfrm>
                <a:off x="7010400" y="4451616"/>
                <a:ext cx="1348745" cy="577584"/>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 name="Rounded Rectangle 14"/>
              <p:cNvSpPr/>
              <p:nvPr/>
            </p:nvSpPr>
            <p:spPr>
              <a:xfrm>
                <a:off x="2671792" y="4211464"/>
                <a:ext cx="1348745" cy="817736"/>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8" name="Rounded Rectangle 27"/>
            <p:cNvSpPr/>
            <p:nvPr/>
          </p:nvSpPr>
          <p:spPr>
            <a:xfrm>
              <a:off x="3863345" y="4263145"/>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4</a:t>
              </a:r>
              <a:endParaRPr lang="en-US" sz="1100" b="1" dirty="0">
                <a:solidFill>
                  <a:prstClr val="white"/>
                </a:solidFill>
              </a:endParaRPr>
            </a:p>
          </p:txBody>
        </p:sp>
        <p:sp>
          <p:nvSpPr>
            <p:cNvPr id="35" name="Rounded Rectangle 34"/>
            <p:cNvSpPr/>
            <p:nvPr/>
          </p:nvSpPr>
          <p:spPr>
            <a:xfrm>
              <a:off x="8233418" y="4451617"/>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4</a:t>
              </a:r>
              <a:endParaRPr lang="en-US" sz="1100" b="1" dirty="0">
                <a:solidFill>
                  <a:prstClr val="white"/>
                </a:solidFill>
              </a:endParaRPr>
            </a:p>
          </p:txBody>
        </p:sp>
      </p:grpSp>
      <p:grpSp>
        <p:nvGrpSpPr>
          <p:cNvPr id="2053" name="Group 2052"/>
          <p:cNvGrpSpPr/>
          <p:nvPr/>
        </p:nvGrpSpPr>
        <p:grpSpPr>
          <a:xfrm>
            <a:off x="3096326" y="5014868"/>
            <a:ext cx="4936667" cy="520573"/>
            <a:chOff x="3096326" y="5014868"/>
            <a:chExt cx="4936667" cy="520573"/>
          </a:xfrm>
        </p:grpSpPr>
        <p:grpSp>
          <p:nvGrpSpPr>
            <p:cNvPr id="11" name="Group 10"/>
            <p:cNvGrpSpPr/>
            <p:nvPr/>
          </p:nvGrpSpPr>
          <p:grpSpPr>
            <a:xfrm>
              <a:off x="3096326" y="5014868"/>
              <a:ext cx="4935609" cy="520573"/>
              <a:chOff x="3096326" y="5014868"/>
              <a:chExt cx="4935609" cy="520573"/>
            </a:xfrm>
          </p:grpSpPr>
          <p:sp>
            <p:nvSpPr>
              <p:cNvPr id="20" name="Rounded Rectangle 19"/>
              <p:cNvSpPr/>
              <p:nvPr/>
            </p:nvSpPr>
            <p:spPr>
              <a:xfrm>
                <a:off x="7459835" y="5015621"/>
                <a:ext cx="572100" cy="51982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ounded Rectangle 17"/>
              <p:cNvSpPr/>
              <p:nvPr/>
            </p:nvSpPr>
            <p:spPr>
              <a:xfrm>
                <a:off x="3096326" y="5014868"/>
                <a:ext cx="572100" cy="51982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29" name="Rounded Rectangle 28"/>
            <p:cNvSpPr/>
            <p:nvPr/>
          </p:nvSpPr>
          <p:spPr>
            <a:xfrm>
              <a:off x="3516026" y="5064927"/>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5</a:t>
              </a:r>
              <a:endParaRPr lang="en-US" sz="1100" b="1" dirty="0">
                <a:solidFill>
                  <a:prstClr val="white"/>
                </a:solidFill>
              </a:endParaRPr>
            </a:p>
          </p:txBody>
        </p:sp>
        <p:sp>
          <p:nvSpPr>
            <p:cNvPr id="36" name="Rounded Rectangle 35"/>
            <p:cNvSpPr/>
            <p:nvPr/>
          </p:nvSpPr>
          <p:spPr>
            <a:xfrm>
              <a:off x="7880593" y="5027804"/>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5</a:t>
              </a:r>
              <a:endParaRPr lang="en-US" sz="1100" b="1" dirty="0">
                <a:solidFill>
                  <a:prstClr val="white"/>
                </a:solidFill>
              </a:endParaRPr>
            </a:p>
          </p:txBody>
        </p:sp>
      </p:grpSp>
      <p:grpSp>
        <p:nvGrpSpPr>
          <p:cNvPr id="2050" name="Group 2049"/>
          <p:cNvGrpSpPr/>
          <p:nvPr/>
        </p:nvGrpSpPr>
        <p:grpSpPr>
          <a:xfrm>
            <a:off x="3863345" y="5132971"/>
            <a:ext cx="4625790" cy="328805"/>
            <a:chOff x="3863345" y="5132971"/>
            <a:chExt cx="4625790" cy="328805"/>
          </a:xfrm>
        </p:grpSpPr>
        <p:grpSp>
          <p:nvGrpSpPr>
            <p:cNvPr id="7" name="Group 6"/>
            <p:cNvGrpSpPr/>
            <p:nvPr/>
          </p:nvGrpSpPr>
          <p:grpSpPr>
            <a:xfrm>
              <a:off x="3863345" y="5141127"/>
              <a:ext cx="4625790" cy="320649"/>
              <a:chOff x="3787145" y="5209512"/>
              <a:chExt cx="4625790" cy="320649"/>
            </a:xfrm>
          </p:grpSpPr>
          <p:sp>
            <p:nvSpPr>
              <p:cNvPr id="21" name="Rounded Rectangle 20"/>
              <p:cNvSpPr/>
              <p:nvPr/>
            </p:nvSpPr>
            <p:spPr>
              <a:xfrm>
                <a:off x="8108135" y="5209512"/>
                <a:ext cx="304800" cy="276888"/>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9" name="Rounded Rectangle 18"/>
              <p:cNvSpPr/>
              <p:nvPr/>
            </p:nvSpPr>
            <p:spPr>
              <a:xfrm>
                <a:off x="3787145" y="5253273"/>
                <a:ext cx="304800" cy="276888"/>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0" name="Rounded Rectangle 29"/>
            <p:cNvSpPr/>
            <p:nvPr/>
          </p:nvSpPr>
          <p:spPr>
            <a:xfrm>
              <a:off x="4020537" y="5184888"/>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6</a:t>
              </a:r>
              <a:endParaRPr lang="en-US" sz="1100" b="1" dirty="0">
                <a:solidFill>
                  <a:prstClr val="white"/>
                </a:solidFill>
              </a:endParaRPr>
            </a:p>
          </p:txBody>
        </p:sp>
        <p:sp>
          <p:nvSpPr>
            <p:cNvPr id="37" name="Rounded Rectangle 36"/>
            <p:cNvSpPr/>
            <p:nvPr/>
          </p:nvSpPr>
          <p:spPr>
            <a:xfrm>
              <a:off x="8332738" y="5132971"/>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6</a:t>
              </a:r>
              <a:endParaRPr lang="en-US" sz="1100" b="1" dirty="0">
                <a:solidFill>
                  <a:prstClr val="white"/>
                </a:solidFill>
              </a:endParaRPr>
            </a:p>
          </p:txBody>
        </p:sp>
      </p:grpSp>
      <p:grpSp>
        <p:nvGrpSpPr>
          <p:cNvPr id="2054" name="Group 2053"/>
          <p:cNvGrpSpPr/>
          <p:nvPr/>
        </p:nvGrpSpPr>
        <p:grpSpPr>
          <a:xfrm>
            <a:off x="2613832" y="5167582"/>
            <a:ext cx="4791246" cy="366129"/>
            <a:chOff x="2613832" y="5167582"/>
            <a:chExt cx="4791246" cy="366129"/>
          </a:xfrm>
        </p:grpSpPr>
        <p:grpSp>
          <p:nvGrpSpPr>
            <p:cNvPr id="10" name="Group 9"/>
            <p:cNvGrpSpPr/>
            <p:nvPr/>
          </p:nvGrpSpPr>
          <p:grpSpPr>
            <a:xfrm>
              <a:off x="2613832" y="5171761"/>
              <a:ext cx="4755773" cy="361950"/>
              <a:chOff x="2541540" y="5200650"/>
              <a:chExt cx="4755773" cy="361950"/>
            </a:xfrm>
          </p:grpSpPr>
          <p:sp>
            <p:nvSpPr>
              <p:cNvPr id="22" name="Rounded Rectangle 21"/>
              <p:cNvSpPr/>
              <p:nvPr/>
            </p:nvSpPr>
            <p:spPr>
              <a:xfrm>
                <a:off x="6943253" y="5219700"/>
                <a:ext cx="354060" cy="3429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7" name="Rounded Rectangle 16"/>
              <p:cNvSpPr/>
              <p:nvPr/>
            </p:nvSpPr>
            <p:spPr>
              <a:xfrm>
                <a:off x="2541540" y="5200650"/>
                <a:ext cx="354060" cy="3429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sp>
          <p:nvSpPr>
            <p:cNvPr id="31" name="Rounded Rectangle 30"/>
            <p:cNvSpPr/>
            <p:nvPr/>
          </p:nvSpPr>
          <p:spPr>
            <a:xfrm>
              <a:off x="2833077" y="5167582"/>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7</a:t>
              </a:r>
              <a:endParaRPr lang="en-US" sz="1100" b="1" dirty="0">
                <a:solidFill>
                  <a:prstClr val="white"/>
                </a:solidFill>
              </a:endParaRPr>
            </a:p>
          </p:txBody>
        </p:sp>
        <p:sp>
          <p:nvSpPr>
            <p:cNvPr id="38" name="Rounded Rectangle 37"/>
            <p:cNvSpPr/>
            <p:nvPr/>
          </p:nvSpPr>
          <p:spPr>
            <a:xfrm>
              <a:off x="7252678" y="5180204"/>
              <a:ext cx="1524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7</a:t>
              </a:r>
              <a:endParaRPr lang="en-US" sz="1100" b="1" dirty="0">
                <a:solidFill>
                  <a:prstClr val="white"/>
                </a:solidFill>
              </a:endParaRPr>
            </a:p>
          </p:txBody>
        </p:sp>
      </p:grpSp>
      <p:grpSp>
        <p:nvGrpSpPr>
          <p:cNvPr id="46" name="Group 45"/>
          <p:cNvGrpSpPr/>
          <p:nvPr/>
        </p:nvGrpSpPr>
        <p:grpSpPr>
          <a:xfrm>
            <a:off x="3937903" y="2776133"/>
            <a:ext cx="1007282" cy="946892"/>
            <a:chOff x="3876107" y="2776133"/>
            <a:chExt cx="1007282" cy="946892"/>
          </a:xfrm>
        </p:grpSpPr>
        <p:pic>
          <p:nvPicPr>
            <p:cNvPr id="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49" name="Elbow Connector 48"/>
            <p:cNvCxnSpPr>
              <a:stCxn id="48"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315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
                                        </p:tgtEl>
                                        <p:attrNameLst>
                                          <p:attrName>style.visibility</p:attrName>
                                        </p:attrNameLst>
                                      </p:cBhvr>
                                      <p:to>
                                        <p:strVal val="visible"/>
                                      </p:to>
                                    </p:set>
                                  </p:childTnLst>
                                  <p:subTnLst>
                                    <p:set>
                                      <p:cBhvr override="childStyle">
                                        <p:cTn dur="1" fill="hold" display="0" masterRel="nextClick" afterEffect="1"/>
                                        <p:tgtEl>
                                          <p:spTgt spid="2048"/>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9"/>
                                        </p:tgtEl>
                                        <p:attrNameLst>
                                          <p:attrName>style.visibility</p:attrName>
                                        </p:attrNameLst>
                                      </p:cBhvr>
                                      <p:to>
                                        <p:strVal val="visible"/>
                                      </p:to>
                                    </p:set>
                                  </p:childTnLst>
                                  <p:subTnLst>
                                    <p:set>
                                      <p:cBhvr override="childStyle">
                                        <p:cTn dur="1" fill="hold" display="0" masterRel="nextClick" afterEffect="1"/>
                                        <p:tgtEl>
                                          <p:spTgt spid="204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3"/>
                                        </p:tgtEl>
                                        <p:attrNameLst>
                                          <p:attrName>style.visibility</p:attrName>
                                        </p:attrNameLst>
                                      </p:cBhvr>
                                      <p:to>
                                        <p:strVal val="visible"/>
                                      </p:to>
                                    </p:set>
                                  </p:childTnLst>
                                  <p:subTnLst>
                                    <p:set>
                                      <p:cBhvr override="childStyle">
                                        <p:cTn dur="1" fill="hold" display="0" masterRel="nextClick" afterEffect="1"/>
                                        <p:tgtEl>
                                          <p:spTgt spid="205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2">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childTnLst>
                                  <p:subTnLst>
                                    <p:set>
                                      <p:cBhvr override="childStyle">
                                        <p:cTn dur="1" fill="hold" display="0" masterRel="nextClick" afterEffect="1"/>
                                        <p:tgtEl>
                                          <p:spTgt spid="2050"/>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2">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4"/>
                                        </p:tgtEl>
                                        <p:attrNameLst>
                                          <p:attrName>style.visibility</p:attrName>
                                        </p:attrNameLst>
                                      </p:cBhvr>
                                      <p:to>
                                        <p:strVal val="visible"/>
                                      </p:to>
                                    </p:set>
                                  </p:childTnLst>
                                  <p:subTnLst>
                                    <p:set>
                                      <p:cBhvr override="childStyle">
                                        <p:cTn dur="1" fill="hold" display="0" masterRel="nextClick" afterEffect="1"/>
                                        <p:tgtEl>
                                          <p:spTgt spid="205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Content Placeholder 2"/>
          <p:cNvSpPr>
            <a:spLocks noGrp="1"/>
          </p:cNvSpPr>
          <p:nvPr>
            <p:ph sz="quarter" idx="4294967295"/>
          </p:nvPr>
        </p:nvSpPr>
        <p:spPr>
          <a:xfrm>
            <a:off x="0" y="1600200"/>
            <a:ext cx="3810000" cy="4267200"/>
          </a:xfrm>
        </p:spPr>
        <p:txBody>
          <a:bodyPr/>
          <a:lstStyle/>
          <a:p>
            <a:pPr marL="457200" indent="-457200" eaLnBrk="1" hangingPunct="1">
              <a:buFont typeface="+mj-lt"/>
              <a:buAutoNum type="arabicPeriod"/>
            </a:pPr>
            <a:r>
              <a:rPr lang="en-US" sz="2000" b="1" dirty="0" smtClean="0">
                <a:solidFill>
                  <a:srgbClr val="70000B"/>
                </a:solidFill>
              </a:rPr>
              <a:t>Headset – </a:t>
            </a:r>
            <a:r>
              <a:rPr lang="en-US" sz="1600" dirty="0" smtClean="0">
                <a:solidFill>
                  <a:srgbClr val="70000B"/>
                </a:solidFill>
              </a:rPr>
              <a:t>use headset as primary instead of handset</a:t>
            </a:r>
          </a:p>
          <a:p>
            <a:pPr marL="457200" indent="-457200" eaLnBrk="1" hangingPunct="1">
              <a:buFont typeface="+mj-lt"/>
              <a:buAutoNum type="arabicPeriod"/>
            </a:pPr>
            <a:r>
              <a:rPr lang="en-US" sz="2000" b="1" dirty="0" smtClean="0">
                <a:solidFill>
                  <a:srgbClr val="70000B"/>
                </a:solidFill>
              </a:rPr>
              <a:t>Mute</a:t>
            </a:r>
          </a:p>
          <a:p>
            <a:pPr marL="457200" indent="-457200" eaLnBrk="1" hangingPunct="1">
              <a:buFont typeface="+mj-lt"/>
              <a:buAutoNum type="arabicPeriod"/>
            </a:pPr>
            <a:r>
              <a:rPr lang="en-US" sz="2000" b="1" dirty="0" smtClean="0">
                <a:solidFill>
                  <a:srgbClr val="70000B"/>
                </a:solidFill>
              </a:rPr>
              <a:t>Voice Mail– </a:t>
            </a:r>
            <a:r>
              <a:rPr lang="en-US" sz="1600" dirty="0" smtClean="0">
                <a:solidFill>
                  <a:srgbClr val="70000B"/>
                </a:solidFill>
              </a:rPr>
              <a:t>Lights up red when new messages are available.  Press to retrieve new messages</a:t>
            </a:r>
          </a:p>
          <a:p>
            <a:pPr marL="457200" indent="-457200" eaLnBrk="1" hangingPunct="1">
              <a:buFont typeface="+mj-lt"/>
              <a:buAutoNum type="arabicPeriod"/>
            </a:pPr>
            <a:r>
              <a:rPr lang="en-US" sz="2000" b="1" dirty="0" smtClean="0">
                <a:solidFill>
                  <a:srgbClr val="70000B"/>
                </a:solidFill>
              </a:rPr>
              <a:t>Directories</a:t>
            </a:r>
            <a:r>
              <a:rPr lang="en-US" sz="2000" dirty="0" smtClean="0">
                <a:solidFill>
                  <a:srgbClr val="70000B"/>
                </a:solidFill>
              </a:rPr>
              <a:t> – </a:t>
            </a:r>
            <a:r>
              <a:rPr lang="en-US" sz="1600" dirty="0" smtClean="0">
                <a:solidFill>
                  <a:srgbClr val="70000B"/>
                </a:solidFill>
              </a:rPr>
              <a:t>Phonebook, Call History – Missed, Received, and Dialed calls</a:t>
            </a:r>
          </a:p>
          <a:p>
            <a:pPr marL="457200" indent="-457200" eaLnBrk="1" hangingPunct="1">
              <a:buFont typeface="+mj-lt"/>
              <a:buAutoNum type="arabicPeriod"/>
            </a:pPr>
            <a:r>
              <a:rPr lang="en-US" sz="2000" b="1" dirty="0" smtClean="0">
                <a:solidFill>
                  <a:srgbClr val="70000B"/>
                </a:solidFill>
              </a:rPr>
              <a:t>Menu</a:t>
            </a:r>
            <a:r>
              <a:rPr lang="en-US" sz="1600" b="1" dirty="0" smtClean="0">
                <a:solidFill>
                  <a:srgbClr val="70000B"/>
                </a:solidFill>
              </a:rPr>
              <a:t> – </a:t>
            </a:r>
            <a:r>
              <a:rPr lang="en-US" sz="1600" dirty="0" smtClean="0">
                <a:solidFill>
                  <a:srgbClr val="70000B"/>
                </a:solidFill>
              </a:rPr>
              <a:t>preferences and options for customizing phone programming</a:t>
            </a:r>
          </a:p>
          <a:p>
            <a:pPr eaLnBrk="1" hangingPunct="1"/>
            <a:r>
              <a:rPr lang="en-US" sz="1400" b="1" dirty="0" smtClean="0">
                <a:solidFill>
                  <a:srgbClr val="70000B"/>
                </a:solidFill>
              </a:rPr>
              <a:t>Service Button reserved for future use</a:t>
            </a:r>
          </a:p>
        </p:txBody>
      </p:sp>
      <p:sp>
        <p:nvSpPr>
          <p:cNvPr id="12" name="Title 1"/>
          <p:cNvSpPr txBox="1">
            <a:spLocks/>
          </p:cNvSpPr>
          <p:nvPr/>
        </p:nvSpPr>
        <p:spPr>
          <a:xfrm>
            <a:off x="228598" y="152400"/>
            <a:ext cx="8686801" cy="563562"/>
          </a:xfrm>
          <a:prstGeom prst="rect">
            <a:avLst/>
          </a:prstGeom>
          <a:solidFill>
            <a:srgbClr val="70000B"/>
          </a:solidFill>
        </p:spPr>
        <p:txBody>
          <a:bodyPr anchor="ct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prstClr val="white"/>
                </a:solidFill>
              </a:rPr>
              <a:t>Fixed Keys</a:t>
            </a:r>
          </a:p>
        </p:txBody>
      </p:sp>
      <p:grpSp>
        <p:nvGrpSpPr>
          <p:cNvPr id="4" name="Group 3"/>
          <p:cNvGrpSpPr/>
          <p:nvPr/>
        </p:nvGrpSpPr>
        <p:grpSpPr>
          <a:xfrm>
            <a:off x="4419600" y="1905000"/>
            <a:ext cx="990600" cy="762000"/>
            <a:chOff x="4419600" y="1905000"/>
            <a:chExt cx="990600" cy="762000"/>
          </a:xfrm>
        </p:grpSpPr>
        <p:sp>
          <p:nvSpPr>
            <p:cNvPr id="3" name="Rounded Rectangle 2"/>
            <p:cNvSpPr/>
            <p:nvPr/>
          </p:nvSpPr>
          <p:spPr>
            <a:xfrm>
              <a:off x="4419600" y="1905000"/>
              <a:ext cx="990600" cy="7620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Rounded Rectangle 1"/>
            <p:cNvSpPr/>
            <p:nvPr/>
          </p:nvSpPr>
          <p:spPr>
            <a:xfrm>
              <a:off x="5257800" y="190500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1</a:t>
              </a:r>
              <a:endParaRPr lang="en-US" sz="1100" b="1" dirty="0">
                <a:solidFill>
                  <a:prstClr val="white"/>
                </a:solidFill>
              </a:endParaRPr>
            </a:p>
          </p:txBody>
        </p:sp>
      </p:grpSp>
      <p:grpSp>
        <p:nvGrpSpPr>
          <p:cNvPr id="6" name="Group 5"/>
          <p:cNvGrpSpPr/>
          <p:nvPr/>
        </p:nvGrpSpPr>
        <p:grpSpPr>
          <a:xfrm>
            <a:off x="5410200" y="1905000"/>
            <a:ext cx="990600" cy="752947"/>
            <a:chOff x="5410200" y="1905000"/>
            <a:chExt cx="990600" cy="752947"/>
          </a:xfrm>
        </p:grpSpPr>
        <p:sp>
          <p:nvSpPr>
            <p:cNvPr id="5" name="Rounded Rectangle 4"/>
            <p:cNvSpPr/>
            <p:nvPr/>
          </p:nvSpPr>
          <p:spPr>
            <a:xfrm>
              <a:off x="5410200" y="1905000"/>
              <a:ext cx="990600" cy="752947"/>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Rounded Rectangle 10"/>
            <p:cNvSpPr/>
            <p:nvPr/>
          </p:nvSpPr>
          <p:spPr>
            <a:xfrm>
              <a:off x="6248400" y="190500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2</a:t>
              </a:r>
              <a:endParaRPr lang="en-US" sz="1100" b="1" dirty="0">
                <a:solidFill>
                  <a:prstClr val="white"/>
                </a:solidFill>
              </a:endParaRPr>
            </a:p>
          </p:txBody>
        </p:sp>
      </p:grpSp>
      <p:grpSp>
        <p:nvGrpSpPr>
          <p:cNvPr id="7" name="Group 6"/>
          <p:cNvGrpSpPr/>
          <p:nvPr/>
        </p:nvGrpSpPr>
        <p:grpSpPr>
          <a:xfrm>
            <a:off x="6400800" y="1905000"/>
            <a:ext cx="914400" cy="762000"/>
            <a:chOff x="6400800" y="1905000"/>
            <a:chExt cx="914400" cy="762000"/>
          </a:xfrm>
        </p:grpSpPr>
        <p:sp>
          <p:nvSpPr>
            <p:cNvPr id="8" name="Rounded Rectangle 7"/>
            <p:cNvSpPr/>
            <p:nvPr/>
          </p:nvSpPr>
          <p:spPr>
            <a:xfrm>
              <a:off x="6400800" y="1905000"/>
              <a:ext cx="914400" cy="7620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3" name="Rounded Rectangle 12"/>
            <p:cNvSpPr/>
            <p:nvPr/>
          </p:nvSpPr>
          <p:spPr>
            <a:xfrm>
              <a:off x="7191619" y="1924538"/>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3</a:t>
              </a:r>
              <a:endParaRPr lang="en-US" sz="1100" b="1" dirty="0">
                <a:solidFill>
                  <a:prstClr val="white"/>
                </a:solidFill>
              </a:endParaRPr>
            </a:p>
          </p:txBody>
        </p:sp>
      </p:grpSp>
      <p:grpSp>
        <p:nvGrpSpPr>
          <p:cNvPr id="16" name="Group 15"/>
          <p:cNvGrpSpPr/>
          <p:nvPr/>
        </p:nvGrpSpPr>
        <p:grpSpPr>
          <a:xfrm>
            <a:off x="5410200" y="2657947"/>
            <a:ext cx="990600" cy="685800"/>
            <a:chOff x="5410200" y="2657947"/>
            <a:chExt cx="990600" cy="685800"/>
          </a:xfrm>
        </p:grpSpPr>
        <p:sp>
          <p:nvSpPr>
            <p:cNvPr id="9" name="Rounded Rectangle 8"/>
            <p:cNvSpPr/>
            <p:nvPr/>
          </p:nvSpPr>
          <p:spPr>
            <a:xfrm>
              <a:off x="5410200" y="2657947"/>
              <a:ext cx="990600" cy="6858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Rounded Rectangle 13"/>
            <p:cNvSpPr/>
            <p:nvPr/>
          </p:nvSpPr>
          <p:spPr>
            <a:xfrm>
              <a:off x="6248400" y="266700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4</a:t>
              </a:r>
              <a:endParaRPr lang="en-US" sz="1100" b="1" dirty="0">
                <a:solidFill>
                  <a:prstClr val="white"/>
                </a:solidFill>
              </a:endParaRPr>
            </a:p>
          </p:txBody>
        </p:sp>
      </p:grpSp>
      <p:grpSp>
        <p:nvGrpSpPr>
          <p:cNvPr id="17" name="Group 16"/>
          <p:cNvGrpSpPr/>
          <p:nvPr/>
        </p:nvGrpSpPr>
        <p:grpSpPr>
          <a:xfrm>
            <a:off x="6400800" y="2657947"/>
            <a:ext cx="914400" cy="685800"/>
            <a:chOff x="6400800" y="2657947"/>
            <a:chExt cx="914400" cy="685800"/>
          </a:xfrm>
        </p:grpSpPr>
        <p:sp>
          <p:nvSpPr>
            <p:cNvPr id="10" name="Rounded Rectangle 9"/>
            <p:cNvSpPr/>
            <p:nvPr/>
          </p:nvSpPr>
          <p:spPr>
            <a:xfrm>
              <a:off x="6400800" y="2657947"/>
              <a:ext cx="914400" cy="6858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 name="Rounded Rectangle 14"/>
            <p:cNvSpPr/>
            <p:nvPr/>
          </p:nvSpPr>
          <p:spPr>
            <a:xfrm>
              <a:off x="7191619" y="2670908"/>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5</a:t>
              </a:r>
              <a:endParaRPr lang="en-US" sz="1100" b="1" dirty="0">
                <a:solidFill>
                  <a:prstClr val="white"/>
                </a:solidFill>
              </a:endParaRPr>
            </a:p>
          </p:txBody>
        </p:sp>
      </p:grpSp>
    </p:spTree>
    <p:extLst>
      <p:ext uri="{BB962C8B-B14F-4D97-AF65-F5344CB8AC3E}">
        <p14:creationId xmlns:p14="http://schemas.microsoft.com/office/powerpoint/2010/main" val="3317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Content Placeholder 2"/>
          <p:cNvSpPr>
            <a:spLocks noGrp="1"/>
          </p:cNvSpPr>
          <p:nvPr>
            <p:ph sz="quarter" idx="4294967295"/>
          </p:nvPr>
        </p:nvSpPr>
        <p:spPr>
          <a:xfrm>
            <a:off x="0" y="1524000"/>
            <a:ext cx="3810000" cy="4648200"/>
          </a:xfrm>
        </p:spPr>
        <p:txBody>
          <a:bodyPr/>
          <a:lstStyle/>
          <a:p>
            <a:pPr marL="457200" indent="-457200" eaLnBrk="1" hangingPunct="1">
              <a:buFont typeface="+mj-lt"/>
              <a:buAutoNum type="arabicPeriod"/>
            </a:pPr>
            <a:r>
              <a:rPr lang="en-US" sz="2000" b="1" dirty="0" smtClean="0">
                <a:solidFill>
                  <a:srgbClr val="70000B"/>
                </a:solidFill>
              </a:rPr>
              <a:t>Volume – </a:t>
            </a:r>
            <a:r>
              <a:rPr lang="en-US" sz="1200" dirty="0" smtClean="0">
                <a:solidFill>
                  <a:srgbClr val="70000B"/>
                </a:solidFill>
              </a:rPr>
              <a:t>+ increases volume,            - decreases volume</a:t>
            </a:r>
          </a:p>
          <a:p>
            <a:pPr marL="457200" indent="-457200" eaLnBrk="1" hangingPunct="1">
              <a:buFont typeface="+mj-lt"/>
              <a:buAutoNum type="arabicPeriod"/>
            </a:pPr>
            <a:r>
              <a:rPr lang="en-US" sz="2000" b="1" dirty="0" smtClean="0">
                <a:solidFill>
                  <a:srgbClr val="70000B"/>
                </a:solidFill>
              </a:rPr>
              <a:t>Conference – </a:t>
            </a:r>
            <a:r>
              <a:rPr lang="en-US" sz="1200" dirty="0" smtClean="0">
                <a:solidFill>
                  <a:srgbClr val="70000B"/>
                </a:solidFill>
              </a:rPr>
              <a:t>Press the conference key once while on a call, dial the next number, when the party answers, press conference again to create a conference call</a:t>
            </a:r>
          </a:p>
          <a:p>
            <a:pPr marL="457200" indent="-457200" eaLnBrk="1" hangingPunct="1">
              <a:buFont typeface="+mj-lt"/>
              <a:buAutoNum type="arabicPeriod"/>
            </a:pPr>
            <a:r>
              <a:rPr lang="en-US" sz="2000" b="1" dirty="0" smtClean="0">
                <a:solidFill>
                  <a:srgbClr val="70000B"/>
                </a:solidFill>
              </a:rPr>
              <a:t>Redial – </a:t>
            </a:r>
            <a:r>
              <a:rPr lang="en-US" sz="1200" dirty="0" smtClean="0">
                <a:solidFill>
                  <a:srgbClr val="70000B"/>
                </a:solidFill>
              </a:rPr>
              <a:t>Dials the last number dialed</a:t>
            </a:r>
          </a:p>
          <a:p>
            <a:pPr marL="457200" indent="-457200" eaLnBrk="1" hangingPunct="1">
              <a:buFont typeface="+mj-lt"/>
              <a:buAutoNum type="arabicPeriod"/>
            </a:pPr>
            <a:r>
              <a:rPr lang="en-US" sz="2000" b="1" dirty="0" smtClean="0">
                <a:solidFill>
                  <a:srgbClr val="70000B"/>
                </a:solidFill>
              </a:rPr>
              <a:t>Transfer</a:t>
            </a:r>
            <a:r>
              <a:rPr lang="en-US" sz="2000" dirty="0" smtClean="0">
                <a:solidFill>
                  <a:srgbClr val="70000B"/>
                </a:solidFill>
              </a:rPr>
              <a:t>– </a:t>
            </a:r>
            <a:r>
              <a:rPr lang="en-US" sz="1200" dirty="0" smtClean="0">
                <a:solidFill>
                  <a:srgbClr val="70000B"/>
                </a:solidFill>
              </a:rPr>
              <a:t>Press transfer while on a call to send the call to another party.  Press the blind </a:t>
            </a:r>
            <a:r>
              <a:rPr lang="en-US" sz="1200" b="1" dirty="0" smtClean="0">
                <a:solidFill>
                  <a:srgbClr val="70000B"/>
                </a:solidFill>
              </a:rPr>
              <a:t>soft key </a:t>
            </a:r>
            <a:r>
              <a:rPr lang="en-US" sz="1200" dirty="0" smtClean="0">
                <a:solidFill>
                  <a:srgbClr val="70000B"/>
                </a:solidFill>
              </a:rPr>
              <a:t>first then enter the number you wish to transfer to and press transfer again to complete the blind transfer.  For an attended transfer, wait for the party to answer and press transfer again to complete the transfer or cancel to get the call back.</a:t>
            </a:r>
          </a:p>
          <a:p>
            <a:pPr marL="457200" indent="-457200" eaLnBrk="1" hangingPunct="1">
              <a:buFont typeface="+mj-lt"/>
              <a:buAutoNum type="arabicPeriod"/>
            </a:pPr>
            <a:r>
              <a:rPr lang="en-US" sz="2000" b="1" dirty="0" smtClean="0">
                <a:solidFill>
                  <a:srgbClr val="70000B"/>
                </a:solidFill>
              </a:rPr>
              <a:t>Hold</a:t>
            </a:r>
            <a:r>
              <a:rPr lang="en-US" sz="1600" b="1" dirty="0" smtClean="0">
                <a:solidFill>
                  <a:srgbClr val="70000B"/>
                </a:solidFill>
              </a:rPr>
              <a:t> – </a:t>
            </a:r>
            <a:r>
              <a:rPr lang="en-US" sz="1200" dirty="0" smtClean="0">
                <a:solidFill>
                  <a:srgbClr val="70000B"/>
                </a:solidFill>
              </a:rPr>
              <a:t>Press to place a call on hold.  Press the flashing green call key to retrieve the call from hold.</a:t>
            </a:r>
          </a:p>
        </p:txBody>
      </p:sp>
      <p:sp>
        <p:nvSpPr>
          <p:cNvPr id="12" name="Title 1"/>
          <p:cNvSpPr txBox="1">
            <a:spLocks/>
          </p:cNvSpPr>
          <p:nvPr/>
        </p:nvSpPr>
        <p:spPr>
          <a:xfrm>
            <a:off x="228597" y="152400"/>
            <a:ext cx="8686801" cy="563562"/>
          </a:xfrm>
          <a:prstGeom prst="rect">
            <a:avLst/>
          </a:prstGeom>
          <a:solidFill>
            <a:srgbClr val="70000B"/>
          </a:solidFill>
        </p:spPr>
        <p:txBody>
          <a:bodyPr anchor="ct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prstClr val="white"/>
                </a:solidFill>
              </a:rPr>
              <a:t>Fixed Keys…</a:t>
            </a:r>
          </a:p>
        </p:txBody>
      </p:sp>
      <p:grpSp>
        <p:nvGrpSpPr>
          <p:cNvPr id="2" name="Group 1"/>
          <p:cNvGrpSpPr/>
          <p:nvPr/>
        </p:nvGrpSpPr>
        <p:grpSpPr>
          <a:xfrm>
            <a:off x="4724400" y="3809480"/>
            <a:ext cx="609600" cy="1600719"/>
            <a:chOff x="4724400" y="3809480"/>
            <a:chExt cx="609600" cy="1600719"/>
          </a:xfrm>
        </p:grpSpPr>
        <p:sp>
          <p:nvSpPr>
            <p:cNvPr id="3" name="Rounded Rectangle 2"/>
            <p:cNvSpPr/>
            <p:nvPr/>
          </p:nvSpPr>
          <p:spPr>
            <a:xfrm>
              <a:off x="4724400" y="3809480"/>
              <a:ext cx="609600" cy="1600719"/>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Rounded Rectangle 13"/>
            <p:cNvSpPr/>
            <p:nvPr/>
          </p:nvSpPr>
          <p:spPr>
            <a:xfrm>
              <a:off x="5181600" y="380948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1</a:t>
              </a:r>
              <a:endParaRPr lang="en-US" sz="1100" b="1" dirty="0">
                <a:solidFill>
                  <a:prstClr val="white"/>
                </a:solidFill>
              </a:endParaRPr>
            </a:p>
          </p:txBody>
        </p:sp>
      </p:grpSp>
      <p:grpSp>
        <p:nvGrpSpPr>
          <p:cNvPr id="4" name="Group 3"/>
          <p:cNvGrpSpPr/>
          <p:nvPr/>
        </p:nvGrpSpPr>
        <p:grpSpPr>
          <a:xfrm>
            <a:off x="5334000" y="3809480"/>
            <a:ext cx="919681" cy="972260"/>
            <a:chOff x="5334000" y="3809480"/>
            <a:chExt cx="919681" cy="972260"/>
          </a:xfrm>
        </p:grpSpPr>
        <p:sp>
          <p:nvSpPr>
            <p:cNvPr id="5" name="Rounded Rectangle 4"/>
            <p:cNvSpPr/>
            <p:nvPr/>
          </p:nvSpPr>
          <p:spPr>
            <a:xfrm>
              <a:off x="5334000" y="3809480"/>
              <a:ext cx="919681" cy="97226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5" name="Rounded Rectangle 14"/>
            <p:cNvSpPr/>
            <p:nvPr/>
          </p:nvSpPr>
          <p:spPr>
            <a:xfrm>
              <a:off x="6134100" y="380948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2</a:t>
              </a:r>
              <a:endParaRPr lang="en-US" sz="1100" b="1" dirty="0">
                <a:solidFill>
                  <a:prstClr val="white"/>
                </a:solidFill>
              </a:endParaRPr>
            </a:p>
          </p:txBody>
        </p:sp>
      </p:grpSp>
      <p:grpSp>
        <p:nvGrpSpPr>
          <p:cNvPr id="6" name="Group 5"/>
          <p:cNvGrpSpPr/>
          <p:nvPr/>
        </p:nvGrpSpPr>
        <p:grpSpPr>
          <a:xfrm>
            <a:off x="6248400" y="3795146"/>
            <a:ext cx="838200" cy="981312"/>
            <a:chOff x="6248400" y="3795146"/>
            <a:chExt cx="838200" cy="981312"/>
          </a:xfrm>
        </p:grpSpPr>
        <p:sp>
          <p:nvSpPr>
            <p:cNvPr id="8" name="Rounded Rectangle 7"/>
            <p:cNvSpPr/>
            <p:nvPr/>
          </p:nvSpPr>
          <p:spPr>
            <a:xfrm>
              <a:off x="6248400" y="3795146"/>
              <a:ext cx="838200" cy="981312"/>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Rounded Rectangle 15"/>
            <p:cNvSpPr/>
            <p:nvPr/>
          </p:nvSpPr>
          <p:spPr>
            <a:xfrm>
              <a:off x="6970346" y="380948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3</a:t>
              </a:r>
              <a:endParaRPr lang="en-US" sz="1100" b="1" dirty="0">
                <a:solidFill>
                  <a:prstClr val="white"/>
                </a:solidFill>
              </a:endParaRPr>
            </a:p>
          </p:txBody>
        </p:sp>
      </p:grpSp>
      <p:grpSp>
        <p:nvGrpSpPr>
          <p:cNvPr id="7" name="Group 6"/>
          <p:cNvGrpSpPr/>
          <p:nvPr/>
        </p:nvGrpSpPr>
        <p:grpSpPr>
          <a:xfrm>
            <a:off x="5334001" y="4776458"/>
            <a:ext cx="914400" cy="685800"/>
            <a:chOff x="5334001" y="4776458"/>
            <a:chExt cx="914400" cy="685800"/>
          </a:xfrm>
        </p:grpSpPr>
        <p:sp>
          <p:nvSpPr>
            <p:cNvPr id="9" name="Rounded Rectangle 8"/>
            <p:cNvSpPr/>
            <p:nvPr/>
          </p:nvSpPr>
          <p:spPr>
            <a:xfrm>
              <a:off x="5334001" y="4776458"/>
              <a:ext cx="914400" cy="6858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7" name="Rounded Rectangle 16"/>
            <p:cNvSpPr/>
            <p:nvPr/>
          </p:nvSpPr>
          <p:spPr>
            <a:xfrm>
              <a:off x="6078904" y="478174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4</a:t>
              </a:r>
              <a:endParaRPr lang="en-US" sz="1100" b="1" dirty="0">
                <a:solidFill>
                  <a:prstClr val="white"/>
                </a:solidFill>
              </a:endParaRPr>
            </a:p>
          </p:txBody>
        </p:sp>
      </p:grpSp>
      <p:grpSp>
        <p:nvGrpSpPr>
          <p:cNvPr id="19" name="Group 18"/>
          <p:cNvGrpSpPr/>
          <p:nvPr/>
        </p:nvGrpSpPr>
        <p:grpSpPr>
          <a:xfrm>
            <a:off x="6253681" y="4781740"/>
            <a:ext cx="832919" cy="685800"/>
            <a:chOff x="6253681" y="4781740"/>
            <a:chExt cx="832919" cy="685800"/>
          </a:xfrm>
        </p:grpSpPr>
        <p:sp>
          <p:nvSpPr>
            <p:cNvPr id="10" name="Rounded Rectangle 9"/>
            <p:cNvSpPr/>
            <p:nvPr/>
          </p:nvSpPr>
          <p:spPr>
            <a:xfrm>
              <a:off x="6253681" y="4781740"/>
              <a:ext cx="832919" cy="685800"/>
            </a:xfrm>
            <a:prstGeom prst="roundRect">
              <a:avLst/>
            </a:prstGeom>
            <a:noFill/>
            <a:ln w="3492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8" name="Rounded Rectangle 17"/>
            <p:cNvSpPr/>
            <p:nvPr/>
          </p:nvSpPr>
          <p:spPr>
            <a:xfrm>
              <a:off x="6970346" y="4781740"/>
              <a:ext cx="114300" cy="152400"/>
            </a:xfrm>
            <a:prstGeom prst="roundRect">
              <a:avLst/>
            </a:prstGeom>
            <a:solidFill>
              <a:srgbClr val="FF66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prstClr val="white"/>
                  </a:solidFill>
                </a:rPr>
                <a:t>5</a:t>
              </a:r>
              <a:endParaRPr lang="en-US" sz="1100" b="1" dirty="0">
                <a:solidFill>
                  <a:prstClr val="white"/>
                </a:solidFill>
              </a:endParaRPr>
            </a:p>
          </p:txBody>
        </p:sp>
      </p:grpSp>
    </p:spTree>
    <p:extLst>
      <p:ext uri="{BB962C8B-B14F-4D97-AF65-F5344CB8AC3E}">
        <p14:creationId xmlns:p14="http://schemas.microsoft.com/office/powerpoint/2010/main" val="139485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Content Placeholder 2"/>
          <p:cNvSpPr>
            <a:spLocks noGrp="1"/>
          </p:cNvSpPr>
          <p:nvPr>
            <p:ph sz="quarter" idx="4294967295"/>
          </p:nvPr>
        </p:nvSpPr>
        <p:spPr>
          <a:xfrm>
            <a:off x="1600200" y="1066800"/>
            <a:ext cx="7543800" cy="1493838"/>
          </a:xfrm>
        </p:spPr>
        <p:txBody>
          <a:bodyPr numCol="2"/>
          <a:lstStyle/>
          <a:p>
            <a:pPr eaLnBrk="1" hangingPunct="1"/>
            <a:r>
              <a:rPr lang="en-US" sz="2000" b="1" dirty="0">
                <a:solidFill>
                  <a:srgbClr val="70000B"/>
                </a:solidFill>
              </a:rPr>
              <a:t>Dynamic </a:t>
            </a:r>
            <a:r>
              <a:rPr lang="en-US" sz="2000" b="1" dirty="0" smtClean="0">
                <a:solidFill>
                  <a:srgbClr val="70000B"/>
                </a:solidFill>
              </a:rPr>
              <a:t>Context-Sensitive Soft Keys – </a:t>
            </a:r>
            <a:r>
              <a:rPr lang="en-US" sz="1200" dirty="0" smtClean="0">
                <a:solidFill>
                  <a:srgbClr val="70000B"/>
                </a:solidFill>
              </a:rPr>
              <a:t>Add helpful actions while a call is in progress</a:t>
            </a:r>
            <a:br>
              <a:rPr lang="en-US" sz="1200" dirty="0" smtClean="0">
                <a:solidFill>
                  <a:srgbClr val="70000B"/>
                </a:solidFill>
              </a:rPr>
            </a:br>
            <a:r>
              <a:rPr lang="en-US" sz="1200" dirty="0" smtClean="0">
                <a:solidFill>
                  <a:srgbClr val="70000B"/>
                </a:solidFill>
              </a:rPr>
              <a:t/>
            </a:r>
            <a:br>
              <a:rPr lang="en-US" sz="1200" dirty="0" smtClean="0">
                <a:solidFill>
                  <a:srgbClr val="70000B"/>
                </a:solidFill>
              </a:rPr>
            </a:br>
            <a:r>
              <a:rPr lang="en-US" sz="1200" dirty="0" smtClean="0">
                <a:solidFill>
                  <a:srgbClr val="70000B"/>
                </a:solidFill>
              </a:rPr>
              <a:t/>
            </a:r>
            <a:br>
              <a:rPr lang="en-US" sz="1200" dirty="0" smtClean="0">
                <a:solidFill>
                  <a:srgbClr val="70000B"/>
                </a:solidFill>
              </a:rPr>
            </a:br>
            <a:endParaRPr lang="en-US" sz="1200" dirty="0" smtClean="0">
              <a:solidFill>
                <a:srgbClr val="70000B"/>
              </a:solidFill>
            </a:endParaRPr>
          </a:p>
          <a:p>
            <a:pPr lvl="1" eaLnBrk="1" hangingPunct="1"/>
            <a:r>
              <a:rPr lang="en-US" sz="1100" b="1" dirty="0" smtClean="0">
                <a:solidFill>
                  <a:srgbClr val="70000B"/>
                </a:solidFill>
              </a:rPr>
              <a:t>Keys change based upon the call progress.</a:t>
            </a:r>
          </a:p>
          <a:p>
            <a:pPr lvl="1" eaLnBrk="1" hangingPunct="1"/>
            <a:r>
              <a:rPr lang="en-US" sz="1100" b="1" dirty="0" smtClean="0">
                <a:solidFill>
                  <a:srgbClr val="70000B"/>
                </a:solidFill>
              </a:rPr>
              <a:t>Blind Transfer</a:t>
            </a:r>
          </a:p>
          <a:p>
            <a:pPr lvl="1" eaLnBrk="1" hangingPunct="1"/>
            <a:r>
              <a:rPr lang="en-US" sz="1100" b="1" dirty="0" smtClean="0">
                <a:solidFill>
                  <a:srgbClr val="70000B"/>
                </a:solidFill>
              </a:rPr>
              <a:t>Send (make call)</a:t>
            </a:r>
          </a:p>
          <a:p>
            <a:pPr lvl="1" eaLnBrk="1" hangingPunct="1"/>
            <a:r>
              <a:rPr lang="en-US" sz="1100" b="1" dirty="0" smtClean="0">
                <a:solidFill>
                  <a:srgbClr val="70000B"/>
                </a:solidFill>
              </a:rPr>
              <a:t>Dial (from Log)</a:t>
            </a:r>
          </a:p>
          <a:p>
            <a:pPr lvl="1" eaLnBrk="1" hangingPunct="1"/>
            <a:r>
              <a:rPr lang="en-US" sz="1100" b="1" dirty="0" smtClean="0">
                <a:solidFill>
                  <a:srgbClr val="70000B"/>
                </a:solidFill>
              </a:rPr>
              <a:t>End Call </a:t>
            </a:r>
          </a:p>
          <a:p>
            <a:pPr lvl="1" eaLnBrk="1" hangingPunct="1"/>
            <a:r>
              <a:rPr lang="en-US" sz="1100" b="1" dirty="0" smtClean="0">
                <a:solidFill>
                  <a:srgbClr val="70000B"/>
                </a:solidFill>
              </a:rPr>
              <a:t>Many others</a:t>
            </a:r>
          </a:p>
          <a:p>
            <a:pPr lvl="1" eaLnBrk="1" hangingPunct="1"/>
            <a:endParaRPr lang="en-US" sz="1000" dirty="0" smtClean="0">
              <a:solidFill>
                <a:srgbClr val="70000B"/>
              </a:solidFill>
            </a:endParaRPr>
          </a:p>
        </p:txBody>
      </p:sp>
      <p:grpSp>
        <p:nvGrpSpPr>
          <p:cNvPr id="2" name="Group 1"/>
          <p:cNvGrpSpPr/>
          <p:nvPr/>
        </p:nvGrpSpPr>
        <p:grpSpPr>
          <a:xfrm>
            <a:off x="2743200" y="3755682"/>
            <a:ext cx="5410200" cy="663918"/>
            <a:chOff x="2743200" y="3755682"/>
            <a:chExt cx="5410200" cy="663918"/>
          </a:xfrm>
        </p:grpSpPr>
        <p:sp>
          <p:nvSpPr>
            <p:cNvPr id="7" name="Rectangle 13"/>
            <p:cNvSpPr>
              <a:spLocks noChangeArrowheads="1"/>
            </p:cNvSpPr>
            <p:nvPr/>
          </p:nvSpPr>
          <p:spPr bwMode="auto">
            <a:xfrm>
              <a:off x="7086600" y="4038600"/>
              <a:ext cx="1066800" cy="381000"/>
            </a:xfrm>
            <a:prstGeom prst="rect">
              <a:avLst/>
            </a:prstGeom>
            <a:noFill/>
            <a:ln w="38100">
              <a:solidFill>
                <a:srgbClr val="FF66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Rectangle 13"/>
            <p:cNvSpPr>
              <a:spLocks noChangeArrowheads="1"/>
            </p:cNvSpPr>
            <p:nvPr/>
          </p:nvSpPr>
          <p:spPr bwMode="auto">
            <a:xfrm>
              <a:off x="2743200" y="3755682"/>
              <a:ext cx="1066800" cy="381000"/>
            </a:xfrm>
            <a:prstGeom prst="rect">
              <a:avLst/>
            </a:prstGeom>
            <a:noFill/>
            <a:ln w="38100">
              <a:solidFill>
                <a:srgbClr val="FF66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9"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Soft Keys</a:t>
            </a:r>
          </a:p>
        </p:txBody>
      </p:sp>
      <p:grpSp>
        <p:nvGrpSpPr>
          <p:cNvPr id="10" name="Group 9"/>
          <p:cNvGrpSpPr/>
          <p:nvPr/>
        </p:nvGrpSpPr>
        <p:grpSpPr>
          <a:xfrm>
            <a:off x="3937903" y="2776133"/>
            <a:ext cx="1007282" cy="946892"/>
            <a:chOff x="3876107" y="2776133"/>
            <a:chExt cx="1007282" cy="946892"/>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3" name="Elbow Connector 12"/>
            <p:cNvCxnSpPr>
              <a:stCxn id="12"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12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3"/>
          <p:cNvSpPr>
            <a:spLocks noChangeArrowheads="1"/>
          </p:cNvSpPr>
          <p:nvPr/>
        </p:nvSpPr>
        <p:spPr bwMode="auto">
          <a:xfrm>
            <a:off x="3352800" y="3428999"/>
            <a:ext cx="685800" cy="478325"/>
          </a:xfrm>
          <a:prstGeom prst="rect">
            <a:avLst/>
          </a:prstGeom>
          <a:noFill/>
          <a:ln w="38100">
            <a:solidFill>
              <a:srgbClr val="FF66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Rectangle 13"/>
          <p:cNvSpPr>
            <a:spLocks noChangeArrowheads="1"/>
          </p:cNvSpPr>
          <p:nvPr/>
        </p:nvSpPr>
        <p:spPr bwMode="auto">
          <a:xfrm>
            <a:off x="7772400" y="3505200"/>
            <a:ext cx="685801" cy="609600"/>
          </a:xfrm>
          <a:prstGeom prst="rect">
            <a:avLst/>
          </a:prstGeom>
          <a:noFill/>
          <a:ln w="38100">
            <a:solidFill>
              <a:srgbClr val="FF66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Title 1"/>
          <p:cNvSpPr txBox="1">
            <a:spLocks/>
          </p:cNvSpPr>
          <p:nvPr/>
        </p:nvSpPr>
        <p:spPr bwMode="auto">
          <a:xfrm>
            <a:off x="228598" y="152400"/>
            <a:ext cx="8686801" cy="563562"/>
          </a:xfrm>
          <a:prstGeom prst="rect">
            <a:avLst/>
          </a:prstGeom>
          <a:solidFill>
            <a:srgbClr val="70000B"/>
          </a:solidFill>
          <a:ln>
            <a:noFill/>
          </a:ln>
          <a:extLst/>
        </p:spPr>
        <p:txBody>
          <a:bodyPr vert="horz" wrap="square" lIns="91440" tIns="45720" rIns="91440" bIns="9144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a:defRPr>
            </a:lvl2pPr>
            <a:lvl3pPr algn="l" rtl="0" eaLnBrk="0" fontAlgn="base" hangingPunct="0">
              <a:spcBef>
                <a:spcPct val="0"/>
              </a:spcBef>
              <a:spcAft>
                <a:spcPct val="0"/>
              </a:spcAft>
              <a:defRPr sz="4000">
                <a:solidFill>
                  <a:schemeClr val="tx2"/>
                </a:solidFill>
                <a:latin typeface="Franklin Gothic Book"/>
              </a:defRPr>
            </a:lvl3pPr>
            <a:lvl4pPr algn="l" rtl="0" eaLnBrk="0" fontAlgn="base" hangingPunct="0">
              <a:spcBef>
                <a:spcPct val="0"/>
              </a:spcBef>
              <a:spcAft>
                <a:spcPct val="0"/>
              </a:spcAft>
              <a:defRPr sz="4000">
                <a:solidFill>
                  <a:schemeClr val="tx2"/>
                </a:solidFill>
                <a:latin typeface="Franklin Gothic Book"/>
              </a:defRPr>
            </a:lvl4pPr>
            <a:lvl5pPr algn="l" rtl="0" eaLnBrk="0" fontAlgn="base" hangingPunct="0">
              <a:spcBef>
                <a:spcPct val="0"/>
              </a:spcBef>
              <a:spcAft>
                <a:spcPct val="0"/>
              </a:spcAft>
              <a:defRPr sz="4000">
                <a:solidFill>
                  <a:schemeClr val="tx2"/>
                </a:solidFill>
                <a:latin typeface="Franklin Gothic Book"/>
              </a:defRPr>
            </a:lvl5pPr>
            <a:lvl6pPr marL="457200" algn="l" rtl="0" fontAlgn="base">
              <a:spcBef>
                <a:spcPct val="0"/>
              </a:spcBef>
              <a:spcAft>
                <a:spcPct val="0"/>
              </a:spcAft>
              <a:defRPr sz="4000">
                <a:solidFill>
                  <a:schemeClr val="tx2"/>
                </a:solidFill>
                <a:latin typeface="Franklin Gothic Book"/>
              </a:defRPr>
            </a:lvl6pPr>
            <a:lvl7pPr marL="914400" algn="l" rtl="0" fontAlgn="base">
              <a:spcBef>
                <a:spcPct val="0"/>
              </a:spcBef>
              <a:spcAft>
                <a:spcPct val="0"/>
              </a:spcAft>
              <a:defRPr sz="4000">
                <a:solidFill>
                  <a:schemeClr val="tx2"/>
                </a:solidFill>
                <a:latin typeface="Franklin Gothic Book"/>
              </a:defRPr>
            </a:lvl7pPr>
            <a:lvl8pPr marL="1371600" algn="l" rtl="0" fontAlgn="base">
              <a:spcBef>
                <a:spcPct val="0"/>
              </a:spcBef>
              <a:spcAft>
                <a:spcPct val="0"/>
              </a:spcAft>
              <a:defRPr sz="4000">
                <a:solidFill>
                  <a:schemeClr val="tx2"/>
                </a:solidFill>
                <a:latin typeface="Franklin Gothic Book"/>
              </a:defRPr>
            </a:lvl8pPr>
            <a:lvl9pPr marL="1828800" algn="l" rtl="0" fontAlgn="base">
              <a:spcBef>
                <a:spcPct val="0"/>
              </a:spcBef>
              <a:spcAft>
                <a:spcPct val="0"/>
              </a:spcAft>
              <a:defRPr sz="4000">
                <a:solidFill>
                  <a:schemeClr val="tx2"/>
                </a:solidFill>
                <a:latin typeface="Franklin Gothic Book"/>
              </a:defRPr>
            </a:lvl9pPr>
          </a:lstStyle>
          <a:p>
            <a:pPr eaLnBrk="1" hangingPunct="1"/>
            <a:r>
              <a:rPr lang="en-US" sz="3600" dirty="0" smtClean="0">
                <a:solidFill>
                  <a:schemeClr val="bg1"/>
                </a:solidFill>
              </a:rPr>
              <a:t>Call Keys</a:t>
            </a:r>
          </a:p>
        </p:txBody>
      </p:sp>
      <p:sp>
        <p:nvSpPr>
          <p:cNvPr id="4" name="TextBox 3"/>
          <p:cNvSpPr txBox="1"/>
          <p:nvPr/>
        </p:nvSpPr>
        <p:spPr>
          <a:xfrm>
            <a:off x="381000" y="838200"/>
            <a:ext cx="8382000" cy="1138773"/>
          </a:xfrm>
          <a:prstGeom prst="rect">
            <a:avLst/>
          </a:prstGeom>
          <a:noFill/>
        </p:spPr>
        <p:txBody>
          <a:bodyPr wrap="square" rtlCol="0">
            <a:spAutoFit/>
          </a:bodyPr>
          <a:lstStyle/>
          <a:p>
            <a:r>
              <a:rPr lang="en-US" dirty="0" smtClean="0"/>
              <a:t>Each Call Key represents a separate call on your phone.</a:t>
            </a:r>
          </a:p>
          <a:p>
            <a:r>
              <a:rPr lang="en-US" sz="1600" dirty="0" smtClean="0"/>
              <a:t>Call Key Lamps are the same on both </a:t>
            </a:r>
            <a:r>
              <a:rPr lang="en-US" sz="1600" dirty="0"/>
              <a:t>the IP320 and </a:t>
            </a:r>
            <a:r>
              <a:rPr lang="en-US" sz="1600" dirty="0" smtClean="0"/>
              <a:t>IP410. </a:t>
            </a:r>
          </a:p>
          <a:p>
            <a:r>
              <a:rPr lang="en-US" sz="1600" dirty="0" smtClean="0"/>
              <a:t>The ICON’s are slightly different on the models, shown is the idle condition on each.</a:t>
            </a:r>
          </a:p>
          <a:p>
            <a:endParaRPr lang="en-US" dirty="0"/>
          </a:p>
        </p:txBody>
      </p:sp>
      <p:grpSp>
        <p:nvGrpSpPr>
          <p:cNvPr id="6" name="Group 5"/>
          <p:cNvGrpSpPr/>
          <p:nvPr/>
        </p:nvGrpSpPr>
        <p:grpSpPr>
          <a:xfrm>
            <a:off x="1557267" y="1741376"/>
            <a:ext cx="6077337" cy="1061153"/>
            <a:chOff x="1592687" y="1741376"/>
            <a:chExt cx="6077337" cy="1061153"/>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741376"/>
              <a:ext cx="847023" cy="73152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6040" y="1787804"/>
              <a:ext cx="731520" cy="731520"/>
            </a:xfrm>
            <a:prstGeom prst="rect">
              <a:avLst/>
            </a:prstGeom>
          </p:spPr>
        </p:pic>
        <p:sp>
          <p:nvSpPr>
            <p:cNvPr id="2" name="TextBox 1"/>
            <p:cNvSpPr txBox="1"/>
            <p:nvPr/>
          </p:nvSpPr>
          <p:spPr>
            <a:xfrm>
              <a:off x="1592687" y="2514523"/>
              <a:ext cx="1776448" cy="261610"/>
            </a:xfrm>
            <a:prstGeom prst="rect">
              <a:avLst/>
            </a:prstGeom>
            <a:noFill/>
          </p:spPr>
          <p:txBody>
            <a:bodyPr wrap="none" rtlCol="0">
              <a:spAutoFit/>
            </a:bodyPr>
            <a:lstStyle/>
            <a:p>
              <a:r>
                <a:rPr lang="en-US" sz="1100" dirty="0" smtClean="0"/>
                <a:t>Idle Call Key ICON IP320</a:t>
              </a:r>
              <a:endParaRPr lang="en-US" sz="1100" dirty="0"/>
            </a:p>
          </p:txBody>
        </p:sp>
        <p:sp>
          <p:nvSpPr>
            <p:cNvPr id="22" name="TextBox 21"/>
            <p:cNvSpPr txBox="1"/>
            <p:nvPr/>
          </p:nvSpPr>
          <p:spPr>
            <a:xfrm>
              <a:off x="5893576" y="2540919"/>
              <a:ext cx="1776448" cy="261610"/>
            </a:xfrm>
            <a:prstGeom prst="rect">
              <a:avLst/>
            </a:prstGeom>
            <a:noFill/>
          </p:spPr>
          <p:txBody>
            <a:bodyPr wrap="none" rtlCol="0">
              <a:spAutoFit/>
            </a:bodyPr>
            <a:lstStyle/>
            <a:p>
              <a:r>
                <a:rPr lang="en-US" sz="1100" dirty="0" smtClean="0"/>
                <a:t>Idle Call Key ICON IP410</a:t>
              </a:r>
              <a:endParaRPr lang="en-US" sz="1100" dirty="0"/>
            </a:p>
          </p:txBody>
        </p:sp>
      </p:grpSp>
      <p:pic>
        <p:nvPicPr>
          <p:cNvPr id="21" name="Picture 2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389120" y="1864918"/>
            <a:ext cx="365760" cy="365760"/>
          </a:xfrm>
          <a:prstGeom prst="rect">
            <a:avLst/>
          </a:prstGeom>
        </p:spPr>
      </p:pic>
      <p:sp>
        <p:nvSpPr>
          <p:cNvPr id="23" name="TextBox 22"/>
          <p:cNvSpPr txBox="1"/>
          <p:nvPr/>
        </p:nvSpPr>
        <p:spPr>
          <a:xfrm>
            <a:off x="4028419" y="2279309"/>
            <a:ext cx="1087157" cy="261610"/>
          </a:xfrm>
          <a:prstGeom prst="rect">
            <a:avLst/>
          </a:prstGeom>
          <a:noFill/>
        </p:spPr>
        <p:txBody>
          <a:bodyPr wrap="none" rtlCol="0">
            <a:spAutoFit/>
          </a:bodyPr>
          <a:lstStyle/>
          <a:p>
            <a:r>
              <a:rPr lang="en-US" sz="1100" dirty="0" smtClean="0"/>
              <a:t>Idle Call Lamp</a:t>
            </a:r>
            <a:endParaRPr lang="en-US" sz="1100" dirty="0"/>
          </a:p>
        </p:txBody>
      </p:sp>
      <p:sp>
        <p:nvSpPr>
          <p:cNvPr id="24" name="TextBox 23"/>
          <p:cNvSpPr txBox="1"/>
          <p:nvPr/>
        </p:nvSpPr>
        <p:spPr>
          <a:xfrm>
            <a:off x="1231231" y="5848187"/>
            <a:ext cx="2499360" cy="369332"/>
          </a:xfrm>
          <a:prstGeom prst="rect">
            <a:avLst/>
          </a:prstGeom>
          <a:noFill/>
        </p:spPr>
        <p:txBody>
          <a:bodyPr wrap="square" rtlCol="0">
            <a:spAutoFit/>
          </a:bodyPr>
          <a:lstStyle/>
          <a:p>
            <a:pPr algn="ctr"/>
            <a:r>
              <a:rPr lang="en-US" dirty="0" smtClean="0"/>
              <a:t>IP320 has 2 Call Keys</a:t>
            </a:r>
            <a:endParaRPr lang="en-US" sz="1600" dirty="0" smtClean="0"/>
          </a:p>
        </p:txBody>
      </p:sp>
      <p:sp>
        <p:nvSpPr>
          <p:cNvPr id="25" name="TextBox 24"/>
          <p:cNvSpPr txBox="1"/>
          <p:nvPr/>
        </p:nvSpPr>
        <p:spPr>
          <a:xfrm>
            <a:off x="5532120" y="5850854"/>
            <a:ext cx="2499360" cy="369332"/>
          </a:xfrm>
          <a:prstGeom prst="rect">
            <a:avLst/>
          </a:prstGeom>
          <a:noFill/>
        </p:spPr>
        <p:txBody>
          <a:bodyPr wrap="square" rtlCol="0">
            <a:spAutoFit/>
          </a:bodyPr>
          <a:lstStyle/>
          <a:p>
            <a:pPr algn="ctr"/>
            <a:r>
              <a:rPr lang="en-US" dirty="0" smtClean="0"/>
              <a:t>IP410 has 4 Call Keys</a:t>
            </a:r>
            <a:endParaRPr lang="en-US" sz="1600" dirty="0" smtClean="0"/>
          </a:p>
        </p:txBody>
      </p:sp>
      <p:grpSp>
        <p:nvGrpSpPr>
          <p:cNvPr id="16" name="Group 15"/>
          <p:cNvGrpSpPr/>
          <p:nvPr/>
        </p:nvGrpSpPr>
        <p:grpSpPr>
          <a:xfrm>
            <a:off x="3937903" y="2776133"/>
            <a:ext cx="1007282" cy="946892"/>
            <a:chOff x="3876107" y="2776133"/>
            <a:chExt cx="1007282" cy="946892"/>
          </a:xfrm>
        </p:grpSpPr>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6107" y="3613297"/>
              <a:ext cx="109728" cy="1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003019" y="2776133"/>
              <a:ext cx="880370" cy="400110"/>
            </a:xfrm>
            <a:prstGeom prst="rect">
              <a:avLst/>
            </a:prstGeom>
            <a:noFill/>
          </p:spPr>
          <p:txBody>
            <a:bodyPr wrap="none" rtlCol="0">
              <a:spAutoFit/>
            </a:bodyPr>
            <a:lstStyle/>
            <a:p>
              <a:pPr algn="ctr"/>
              <a:r>
                <a:rPr lang="en-US" sz="1000" b="1" dirty="0" smtClean="0">
                  <a:solidFill>
                    <a:schemeClr val="accent6"/>
                  </a:solidFill>
                </a:rPr>
                <a:t>3</a:t>
              </a:r>
              <a:r>
                <a:rPr lang="en-US" sz="1000" b="1" baseline="30000" dirty="0" smtClean="0">
                  <a:solidFill>
                    <a:schemeClr val="accent6"/>
                  </a:solidFill>
                </a:rPr>
                <a:t>rd</a:t>
              </a:r>
              <a:r>
                <a:rPr lang="en-US" sz="1000" b="1" dirty="0" smtClean="0">
                  <a:solidFill>
                    <a:schemeClr val="accent6"/>
                  </a:solidFill>
                </a:rPr>
                <a:t> Call Key</a:t>
              </a:r>
            </a:p>
            <a:p>
              <a:pPr algn="ctr"/>
              <a:r>
                <a:rPr lang="en-US" sz="1000" b="1" dirty="0" smtClean="0">
                  <a:solidFill>
                    <a:schemeClr val="accent6"/>
                  </a:solidFill>
                </a:rPr>
                <a:t>IP330</a:t>
              </a:r>
              <a:endParaRPr lang="en-US" sz="1000" b="1" dirty="0">
                <a:solidFill>
                  <a:schemeClr val="accent6"/>
                </a:solidFill>
              </a:endParaRPr>
            </a:p>
          </p:txBody>
        </p:sp>
        <p:cxnSp>
          <p:nvCxnSpPr>
            <p:cNvPr id="19" name="Elbow Connector 18"/>
            <p:cNvCxnSpPr>
              <a:stCxn id="18" idx="2"/>
            </p:cNvCxnSpPr>
            <p:nvPr/>
          </p:nvCxnSpPr>
          <p:spPr>
            <a:xfrm rot="5400000">
              <a:off x="3998238" y="3223195"/>
              <a:ext cx="491919" cy="39801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150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5383</TotalTime>
  <Words>4422</Words>
  <Application>Microsoft Office PowerPoint</Application>
  <PresentationFormat>On-screen Show (4:3)</PresentationFormat>
  <Paragraphs>611</Paragraphs>
  <Slides>48</Slides>
  <Notes>6</Notes>
  <HiddenSlides>0</HiddenSlides>
  <MMClips>0</MMClips>
  <ScaleCrop>false</ScaleCrop>
  <HeadingPairs>
    <vt:vector size="4" baseType="variant">
      <vt:variant>
        <vt:lpstr>Theme</vt:lpstr>
      </vt:variant>
      <vt:variant>
        <vt:i4>6</vt:i4>
      </vt:variant>
      <vt:variant>
        <vt:lpstr>Slide Titles</vt:lpstr>
      </vt:variant>
      <vt:variant>
        <vt:i4>48</vt:i4>
      </vt:variant>
    </vt:vector>
  </HeadingPairs>
  <TitlesOfParts>
    <vt:vector size="54" baseType="lpstr">
      <vt:lpstr>Office Theme</vt:lpstr>
      <vt:lpstr>1_Office Theme</vt:lpstr>
      <vt:lpstr>2_Office Theme</vt:lpstr>
      <vt:lpstr>3_Office Theme</vt:lpstr>
      <vt:lpstr>4_Office Theme</vt:lpstr>
      <vt:lpstr>5_Office Theme</vt:lpstr>
      <vt:lpstr>PowerPoint Presentation</vt:lpstr>
      <vt:lpstr>Things you should know about your IP Telephone system</vt:lpstr>
      <vt:lpstr>What is so different about IPitomy?</vt:lpstr>
      <vt:lpstr>What should I expect with my new phone?</vt:lpstr>
      <vt:lpstr>Knowing the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IPitomy 550 User Guide</dc:title>
  <dc:creator>Nick Branica</dc:creator>
  <cp:lastModifiedBy>Paul M. Falanga</cp:lastModifiedBy>
  <cp:revision>329</cp:revision>
  <dcterms:created xsi:type="dcterms:W3CDTF">2009-03-19T18:08:36Z</dcterms:created>
  <dcterms:modified xsi:type="dcterms:W3CDTF">2012-08-01T19:25:14Z</dcterms:modified>
</cp:coreProperties>
</file>